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6"/>
  </p:notesMasterIdLst>
  <p:handoutMasterIdLst>
    <p:handoutMasterId r:id="rId57"/>
  </p:handoutMasterIdLst>
  <p:sldIdLst>
    <p:sldId id="974" r:id="rId12"/>
    <p:sldId id="1368" r:id="rId13"/>
    <p:sldId id="1406" r:id="rId14"/>
    <p:sldId id="1278" r:id="rId15"/>
    <p:sldId id="1399" r:id="rId16"/>
    <p:sldId id="1401" r:id="rId17"/>
    <p:sldId id="1403" r:id="rId18"/>
    <p:sldId id="1407" r:id="rId19"/>
    <p:sldId id="1402" r:id="rId20"/>
    <p:sldId id="1404" r:id="rId21"/>
    <p:sldId id="1408" r:id="rId22"/>
    <p:sldId id="1409" r:id="rId23"/>
    <p:sldId id="1410" r:id="rId24"/>
    <p:sldId id="1411" r:id="rId25"/>
    <p:sldId id="1412" r:id="rId26"/>
    <p:sldId id="1413" r:id="rId27"/>
    <p:sldId id="1414" r:id="rId28"/>
    <p:sldId id="1415" r:id="rId29"/>
    <p:sldId id="1416" r:id="rId30"/>
    <p:sldId id="1417" r:id="rId31"/>
    <p:sldId id="1418" r:id="rId32"/>
    <p:sldId id="1419" r:id="rId33"/>
    <p:sldId id="1405" r:id="rId34"/>
    <p:sldId id="1400" r:id="rId35"/>
    <p:sldId id="1291" r:id="rId36"/>
    <p:sldId id="1420" r:id="rId37"/>
    <p:sldId id="1422" r:id="rId38"/>
    <p:sldId id="1442" r:id="rId39"/>
    <p:sldId id="1423" r:id="rId40"/>
    <p:sldId id="1443" r:id="rId41"/>
    <p:sldId id="1425" r:id="rId42"/>
    <p:sldId id="1444" r:id="rId43"/>
    <p:sldId id="1431" r:id="rId44"/>
    <p:sldId id="1432" r:id="rId45"/>
    <p:sldId id="1434" r:id="rId46"/>
    <p:sldId id="1435" r:id="rId47"/>
    <p:sldId id="1436" r:id="rId48"/>
    <p:sldId id="1446" r:id="rId49"/>
    <p:sldId id="1437" r:id="rId50"/>
    <p:sldId id="1445" r:id="rId51"/>
    <p:sldId id="1438" r:id="rId52"/>
    <p:sldId id="1439" r:id="rId53"/>
    <p:sldId id="1440" r:id="rId54"/>
    <p:sldId id="1441" r:id="rId55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368"/>
            <p14:sldId id="1406"/>
          </p14:sldIdLst>
        </p14:section>
        <p14:section name="인트로 PC" id="{4D60BEB4-95B5-454B-87CC-E9142AF373A9}">
          <p14:sldIdLst>
            <p14:sldId id="1278"/>
            <p14:sldId id="1399"/>
            <p14:sldId id="1401"/>
            <p14:sldId id="1403"/>
            <p14:sldId id="1407"/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400"/>
            <p14:sldId id="1291"/>
          </p14:sldIdLst>
        </p14:section>
        <p14:section name="인트로 MO" id="{BB345D4E-F3D6-4CDA-9F24-4A83500C9569}">
          <p14:sldIdLst>
            <p14:sldId id="1420"/>
            <p14:sldId id="1422"/>
            <p14:sldId id="1442"/>
            <p14:sldId id="1423"/>
            <p14:sldId id="144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0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FFFFCC"/>
    <a:srgbClr val="99CCFF"/>
    <a:srgbClr val="FFCCCC"/>
    <a:srgbClr val="0000FF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2850-4E7F-95A2-E20B57A0A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2850-4E7F-95A2-E20B57A0A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2850-4E7F-95A2-E20B57A0AD58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50-4E7F-95A2-E20B57A0A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39ED-4AB7-B44A-96BEF061CADA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39ED-4AB7-B44A-96BEF061CADA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39ED-4AB7-B44A-96BEF061CADA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ED-4AB7-B44A-96BEF061C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CE12-47AD-9778-FEA3D0700AE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CE12-47AD-9778-FEA3D0700AE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CE12-47AD-9778-FEA3D0700AE7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12-47AD-9778-FEA3D0700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7-46BB-BB2E-D4F8A102001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7-46BB-BB2E-D4F8A102001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215.9</c:v>
                </c:pt>
                <c:pt idx="1">
                  <c:v>249.2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E7-46BB-BB2E-D4F8A1020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8-4DC6-9F79-577767C3E57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8-4DC6-9F79-577767C3E57C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DC6-9F79-577767C3E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7-4136-A33A-06618744FBC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7-4136-A33A-06618744FBC7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108</c:v>
                </c:pt>
                <c:pt idx="1">
                  <c:v>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7-4136-A33A-06618744F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0-4842-B936-6B31E80B37E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0-4842-B936-6B31E80B37E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0-4842-B936-6B31E80B3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0FB-49F1-BA4A-2E349FB15D6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D0FB-49F1-BA4A-2E349FB15D67}"/>
              </c:ext>
            </c:extLst>
          </c:dPt>
          <c:dPt>
            <c:idx val="3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D0FB-49F1-BA4A-2E349FB15D6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0FB-49F1-BA4A-2E349FB15D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피벗!$B$27:$B$30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피벗!$C$27:$C$30</c:f>
              <c:numCache>
                <c:formatCode>General</c:formatCode>
                <c:ptCount val="4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FB-49F1-BA4A-2E349FB15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92-4625-BE4F-ACFA986FF2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9292-4625-BE4F-ACFA986FF2A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9292-4625-BE4F-ACFA986FF2A9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9292-4625-BE4F-ACFA986FF2A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292-4625-BE4F-ACFA986FF2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피벗!$B$32:$B$37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피벗!$C$32:$C$37</c:f>
              <c:numCache>
                <c:formatCode>General</c:formatCode>
                <c:ptCount val="6"/>
                <c:pt idx="0">
                  <c:v>14</c:v>
                </c:pt>
                <c:pt idx="1">
                  <c:v>13</c:v>
                </c:pt>
                <c:pt idx="2">
                  <c:v>34</c:v>
                </c:pt>
                <c:pt idx="3">
                  <c:v>34</c:v>
                </c:pt>
                <c:pt idx="4">
                  <c:v>51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92-4625-BE4F-ACFA986FF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96F-422A-8B39-7BE1FFE0468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196F-422A-8B39-7BE1FFE0468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196F-422A-8B39-7BE1FFE04684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196F-422A-8B39-7BE1FFE04684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96F-422A-8B39-7BE1FFE046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피벗!$B$39:$B$44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피벗!$C$39:$C$44</c:f>
              <c:numCache>
                <c:formatCode>General</c:formatCode>
                <c:ptCount val="6"/>
                <c:pt idx="0">
                  <c:v>104</c:v>
                </c:pt>
                <c:pt idx="1">
                  <c:v>127</c:v>
                </c:pt>
                <c:pt idx="2">
                  <c:v>348</c:v>
                </c:pt>
                <c:pt idx="3">
                  <c:v>380</c:v>
                </c:pt>
                <c:pt idx="4">
                  <c:v>457</c:v>
                </c:pt>
                <c:pt idx="5">
                  <c:v>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6F-422A-8B39-7BE1FFE04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6E46-4E04-83E6-663493259F83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6E46-4E04-83E6-663493259F83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6E46-4E04-83E6-663493259F83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46-4E04-83E6-663493259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7-46BB-BB2E-D4F8A102001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7-46BB-BB2E-D4F8A102001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215.9</c:v>
                </c:pt>
                <c:pt idx="1">
                  <c:v>249.2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E7-46BB-BB2E-D4F8A1020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8-4DC6-9F79-577767C3E57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8-4DC6-9F79-577767C3E57C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DC6-9F79-577767C3E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7-4136-A33A-06618744FBC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7-4136-A33A-06618744FBC7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108</c:v>
                </c:pt>
                <c:pt idx="1">
                  <c:v>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7-4136-A33A-06618744F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0-4842-B936-6B31E80B37E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0-4842-B936-6B31E80B37E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0-4842-B936-6B31E80B3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0FB-49F1-BA4A-2E349FB15D6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D0FB-49F1-BA4A-2E349FB15D67}"/>
              </c:ext>
            </c:extLst>
          </c:dPt>
          <c:dPt>
            <c:idx val="3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D0FB-49F1-BA4A-2E349FB15D6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0FB-49F1-BA4A-2E349FB15D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피벗!$B$27:$B$30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피벗!$C$27:$C$30</c:f>
              <c:numCache>
                <c:formatCode>General</c:formatCode>
                <c:ptCount val="4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FB-49F1-BA4A-2E349FB15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92-4625-BE4F-ACFA986FF2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9292-4625-BE4F-ACFA986FF2A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9292-4625-BE4F-ACFA986FF2A9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9292-4625-BE4F-ACFA986FF2A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292-4625-BE4F-ACFA986FF2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피벗!$B$32:$B$37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피벗!$C$32:$C$37</c:f>
              <c:numCache>
                <c:formatCode>General</c:formatCode>
                <c:ptCount val="6"/>
                <c:pt idx="0">
                  <c:v>14</c:v>
                </c:pt>
                <c:pt idx="1">
                  <c:v>13</c:v>
                </c:pt>
                <c:pt idx="2">
                  <c:v>34</c:v>
                </c:pt>
                <c:pt idx="3">
                  <c:v>34</c:v>
                </c:pt>
                <c:pt idx="4">
                  <c:v>51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92-4625-BE4F-ACFA986FF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96F-422A-8B39-7BE1FFE0468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196F-422A-8B39-7BE1FFE0468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196F-422A-8B39-7BE1FFE04684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196F-422A-8B39-7BE1FFE04684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96F-422A-8B39-7BE1FFE046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피벗!$B$39:$B$44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피벗!$C$39:$C$44</c:f>
              <c:numCache>
                <c:formatCode>General</c:formatCode>
                <c:ptCount val="6"/>
                <c:pt idx="0">
                  <c:v>104</c:v>
                </c:pt>
                <c:pt idx="1">
                  <c:v>127</c:v>
                </c:pt>
                <c:pt idx="2">
                  <c:v>348</c:v>
                </c:pt>
                <c:pt idx="3">
                  <c:v>380</c:v>
                </c:pt>
                <c:pt idx="4">
                  <c:v>457</c:v>
                </c:pt>
                <c:pt idx="5">
                  <c:v>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6F-422A-8B39-7BE1FFE04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1일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1일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1일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2023-11-01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jpe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인트로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1.0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2023-11-01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2023-12-05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95546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하단 후기 고정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47828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978C4C-E40D-48E0-9CDF-472860DAE703}"/>
              </a:ext>
            </a:extLst>
          </p:cNvPr>
          <p:cNvSpPr/>
          <p:nvPr/>
        </p:nvSpPr>
        <p:spPr>
          <a:xfrm>
            <a:off x="704850" y="5723599"/>
            <a:ext cx="6624638" cy="10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A29A57-97DC-4FE4-96E4-9590CF38521D}"/>
              </a:ext>
            </a:extLst>
          </p:cNvPr>
          <p:cNvSpPr/>
          <p:nvPr/>
        </p:nvSpPr>
        <p:spPr>
          <a:xfrm>
            <a:off x="2792760" y="5878659"/>
            <a:ext cx="432048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넓어서 공부하기에 답답한 느낌이 들지 않았고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책상도 책과 필기구를 여럿 올려놓기에도 충분히 넓어서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책장이 바로 옆에 있어 책을 꺼내고 넣기에 편리했습니다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잠이 올 때 서서 공부할 수 있는 </a:t>
            </a:r>
            <a:r>
              <a:rPr lang="ko-KR" altLang="en-US" sz="900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스탠딩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책상이 있는 것도 좋았습니다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시간표가 수능 시간표와 비슷하게 짜여 있어서 오랜 시간 집중을 요구하는 수능 리듬을 유지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하기에 좋았습니다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z="9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58698-B69A-4DFA-9E06-3999FE143536}"/>
              </a:ext>
            </a:extLst>
          </p:cNvPr>
          <p:cNvSpPr/>
          <p:nvPr/>
        </p:nvSpPr>
        <p:spPr>
          <a:xfrm>
            <a:off x="920552" y="5801715"/>
            <a:ext cx="1872208" cy="86177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컴퓨터공학부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김세현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461A01-3190-4151-9ACE-E3C7C3A5D0E5}"/>
              </a:ext>
            </a:extLst>
          </p:cNvPr>
          <p:cNvSpPr/>
          <p:nvPr/>
        </p:nvSpPr>
        <p:spPr>
          <a:xfrm>
            <a:off x="626891" y="5675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348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85796" y="1279612"/>
            <a:ext cx="788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>
                <a:latin typeface="+mn-ea"/>
                <a:ea typeface="+mn-ea"/>
              </a:rPr>
              <a:t>개인의  </a:t>
            </a:r>
            <a:r>
              <a:rPr lang="ko-KR" altLang="en-US" sz="1200" b="1" spc="-150">
                <a:latin typeface="+mn-ea"/>
                <a:ea typeface="+mn-ea"/>
              </a:rPr>
              <a:t>학습에는 자율성</a:t>
            </a:r>
            <a:r>
              <a:rPr lang="ko-KR" altLang="en-US" sz="1200" spc="-150">
                <a:latin typeface="+mn-ea"/>
                <a:ea typeface="+mn-ea"/>
              </a:rPr>
              <a:t>을 </a:t>
            </a:r>
            <a:r>
              <a:rPr lang="ko-KR" altLang="en-US" sz="1200" b="1" spc="-15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>
                <a:latin typeface="+mn-ea"/>
                <a:ea typeface="+mn-ea"/>
              </a:rPr>
              <a:t>함으로써</a:t>
            </a:r>
            <a:r>
              <a:rPr lang="en-US" altLang="ko-KR" sz="1200" spc="-15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>
                <a:latin typeface="+mn-ea"/>
                <a:ea typeface="+mn-ea"/>
              </a:rPr>
              <a:t>합니다</a:t>
            </a:r>
            <a:r>
              <a:rPr lang="en-US" altLang="ko-KR" sz="1200" spc="-15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69E1B-B9B1-4BBD-A72B-91947E4DC1CF}"/>
              </a:ext>
            </a:extLst>
          </p:cNvPr>
          <p:cNvSpPr txBox="1"/>
          <p:nvPr/>
        </p:nvSpPr>
        <p:spPr>
          <a:xfrm>
            <a:off x="2576736" y="829871"/>
            <a:ext cx="266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집단적인 면학분위기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0D1933-1026-4C3E-822F-15BDC38BD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 b="6460"/>
          <a:stretch/>
        </p:blipFill>
        <p:spPr>
          <a:xfrm>
            <a:off x="939735" y="2073204"/>
            <a:ext cx="6173505" cy="302403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860071" y="19970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9885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이미지 활용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주소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https://russeldata.megastudy.net/campus/images/russel/intro/2023/winter/cont05_slide02.png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pic>
        <p:nvPicPr>
          <p:cNvPr id="10" name="Picture 2" descr="학습 동선 최소화">
            <a:extLst>
              <a:ext uri="{FF2B5EF4-FFF2-40B4-BE49-F238E27FC236}">
                <a16:creationId xmlns:a16="http://schemas.microsoft.com/office/drawing/2014/main" id="{BC477A35-4673-4D0A-93B2-EE259A00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682628"/>
            <a:ext cx="599503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1B3A7-728B-4E1F-9AF9-0017A280F101}"/>
              </a:ext>
            </a:extLst>
          </p:cNvPr>
          <p:cNvSpPr txBox="1"/>
          <p:nvPr/>
        </p:nvSpPr>
        <p:spPr>
          <a:xfrm>
            <a:off x="5313040" y="50670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 시설 및 운영 방법은 상이합니다</a:t>
            </a:r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93483" y="1147792"/>
            <a:ext cx="788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>
                <a:latin typeface="+mn-ea"/>
                <a:ea typeface="+mn-ea"/>
              </a:rPr>
              <a:t>한 건물 내에서 강의실</a:t>
            </a:r>
            <a:r>
              <a:rPr lang="en-US" altLang="ko-KR" sz="1200" spc="-150">
                <a:latin typeface="+mn-ea"/>
                <a:ea typeface="+mn-ea"/>
              </a:rPr>
              <a:t>-</a:t>
            </a:r>
            <a:r>
              <a:rPr lang="ko-KR" altLang="en-US" sz="1200" spc="-150">
                <a:latin typeface="+mn-ea"/>
                <a:ea typeface="+mn-ea"/>
              </a:rPr>
              <a:t>바자관</a:t>
            </a:r>
            <a:r>
              <a:rPr lang="en-US" altLang="ko-KR" sz="1200" spc="-150">
                <a:latin typeface="+mn-ea"/>
                <a:ea typeface="+mn-ea"/>
              </a:rPr>
              <a:t>-</a:t>
            </a:r>
            <a:r>
              <a:rPr lang="ko-KR" altLang="en-US" sz="1200" spc="-150">
                <a:latin typeface="+mn-ea"/>
                <a:ea typeface="+mn-ea"/>
              </a:rPr>
              <a:t>급식</a:t>
            </a:r>
            <a:r>
              <a:rPr lang="en-US" altLang="ko-KR" sz="1200" spc="-150">
                <a:latin typeface="+mn-ea"/>
                <a:ea typeface="+mn-ea"/>
              </a:rPr>
              <a:t>(</a:t>
            </a:r>
            <a:r>
              <a:rPr lang="ko-KR" altLang="en-US" sz="1200" spc="-150">
                <a:latin typeface="+mn-ea"/>
                <a:ea typeface="+mn-ea"/>
              </a:rPr>
              <a:t>식당</a:t>
            </a:r>
            <a:r>
              <a:rPr lang="en-US" altLang="ko-KR" sz="1200" spc="-150">
                <a:latin typeface="+mn-ea"/>
                <a:ea typeface="+mn-ea"/>
              </a:rPr>
              <a:t>)</a:t>
            </a:r>
            <a:r>
              <a:rPr lang="ko-KR" altLang="en-US" sz="1200" spc="-150">
                <a:latin typeface="+mn-ea"/>
                <a:ea typeface="+mn-ea"/>
              </a:rPr>
              <a:t>을 한 번에 해결하여</a:t>
            </a:r>
            <a:endParaRPr lang="en-US" altLang="ko-KR" sz="1200" spc="-150">
              <a:latin typeface="+mn-ea"/>
              <a:ea typeface="+mn-ea"/>
            </a:endParaRPr>
          </a:p>
          <a:p>
            <a:pPr algn="ctr"/>
            <a:r>
              <a:rPr lang="ko-KR" altLang="en-US" sz="1200" spc="-15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>
                <a:latin typeface="+mn-ea"/>
                <a:ea typeface="+mn-ea"/>
              </a:rPr>
              <a:t>학습 동선을 최소화</a:t>
            </a:r>
            <a:r>
              <a:rPr lang="ko-KR" altLang="en-US" sz="1200" spc="-150">
                <a:latin typeface="+mn-ea"/>
                <a:ea typeface="+mn-ea"/>
              </a:rPr>
              <a:t>하였습니다</a:t>
            </a:r>
            <a:r>
              <a:rPr lang="en-US" altLang="ko-KR" sz="1200" spc="-150">
                <a:latin typeface="+mn-ea"/>
                <a:ea typeface="+mn-ea"/>
              </a:rPr>
              <a:t>.</a:t>
            </a:r>
          </a:p>
          <a:p>
            <a:pPr algn="ctr"/>
            <a:endParaRPr lang="en-US" altLang="ko-KR" sz="1200" spc="-15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984904" y="16374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0E87F-7EC1-4C2E-805A-F07475CC42EB}"/>
              </a:ext>
            </a:extLst>
          </p:cNvPr>
          <p:cNvSpPr txBox="1"/>
          <p:nvPr/>
        </p:nvSpPr>
        <p:spPr>
          <a:xfrm>
            <a:off x="2576736" y="829871"/>
            <a:ext cx="266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학습 동선 최소화</a:t>
            </a:r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06779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바자관 시간표 활용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93483" y="1151036"/>
            <a:ext cx="788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BAEA3C-6EB4-408E-AA02-1B30998B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18" y="1742795"/>
            <a:ext cx="4623781" cy="36698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660900" y="17286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719C37-74D0-43F6-B2E3-E16EA6D8275E}"/>
              </a:ext>
            </a:extLst>
          </p:cNvPr>
          <p:cNvSpPr txBox="1"/>
          <p:nvPr/>
        </p:nvSpPr>
        <p:spPr>
          <a:xfrm>
            <a:off x="2576736" y="782246"/>
            <a:ext cx="266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충분한 자습시간 확보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42930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바자관  사진 활용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93483" y="1295986"/>
            <a:ext cx="788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741EC8-9266-44AD-97E6-AF9B1E8068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12" y="2060848"/>
            <a:ext cx="5180875" cy="291424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C0F3162-D04F-4E47-988D-058200A9A480}"/>
              </a:ext>
            </a:extLst>
          </p:cNvPr>
          <p:cNvSpPr/>
          <p:nvPr/>
        </p:nvSpPr>
        <p:spPr bwMode="auto">
          <a:xfrm>
            <a:off x="3965144" y="4699640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설명선 2 8">
            <a:extLst>
              <a:ext uri="{FF2B5EF4-FFF2-40B4-BE49-F238E27FC236}">
                <a16:creationId xmlns:a16="http://schemas.microsoft.com/office/drawing/2014/main" id="{D0376E8C-51AD-401B-A459-D006C4E09514}"/>
              </a:ext>
            </a:extLst>
          </p:cNvPr>
          <p:cNvSpPr/>
          <p:nvPr/>
        </p:nvSpPr>
        <p:spPr bwMode="auto">
          <a:xfrm>
            <a:off x="6678268" y="4075090"/>
            <a:ext cx="1368152" cy="900000"/>
          </a:xfrm>
          <a:prstGeom prst="borderCallout2">
            <a:avLst>
              <a:gd name="adj1" fmla="val 81786"/>
              <a:gd name="adj2" fmla="val 342"/>
              <a:gd name="adj3" fmla="val 81917"/>
              <a:gd name="adj4" fmla="val -30538"/>
              <a:gd name="adj5" fmla="val 76386"/>
              <a:gd name="adj6" fmla="val -194208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넓은 학습 환경</a:t>
            </a:r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2.9m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높은 층고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책상 배치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통로를 확보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하여 넓고 쾌적한 환경에서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학습합니다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B229736-0AEB-4690-A6B8-F5531F592A86}"/>
              </a:ext>
            </a:extLst>
          </p:cNvPr>
          <p:cNvSpPr/>
          <p:nvPr/>
        </p:nvSpPr>
        <p:spPr bwMode="auto">
          <a:xfrm>
            <a:off x="4484948" y="2670834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설명선 2 10">
            <a:extLst>
              <a:ext uri="{FF2B5EF4-FFF2-40B4-BE49-F238E27FC236}">
                <a16:creationId xmlns:a16="http://schemas.microsoft.com/office/drawing/2014/main" id="{C3C092BE-FAA7-4CE9-8BD2-2E54FC579CA8}"/>
              </a:ext>
            </a:extLst>
          </p:cNvPr>
          <p:cNvSpPr/>
          <p:nvPr/>
        </p:nvSpPr>
        <p:spPr bwMode="auto">
          <a:xfrm>
            <a:off x="6678268" y="2060848"/>
            <a:ext cx="1368152" cy="900000"/>
          </a:xfrm>
          <a:prstGeom prst="borderCallout2">
            <a:avLst>
              <a:gd name="adj1" fmla="val 76036"/>
              <a:gd name="adj2" fmla="val -289"/>
              <a:gd name="adj3" fmla="val 76166"/>
              <a:gd name="adj4" fmla="val -28016"/>
              <a:gd name="adj5" fmla="val 74338"/>
              <a:gd name="adj6" fmla="val -161421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쾌적한 학습 환경</a:t>
            </a:r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적정 온도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습도 유지를 위해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가습기 및 에어서큘레이터를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가동합니다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면적대비 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200%)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61967D0-DD89-43B9-90D0-6AC02208DCBD}"/>
              </a:ext>
            </a:extLst>
          </p:cNvPr>
          <p:cNvSpPr/>
          <p:nvPr/>
        </p:nvSpPr>
        <p:spPr bwMode="auto">
          <a:xfrm>
            <a:off x="5601084" y="3462922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설명선 2 12">
            <a:extLst>
              <a:ext uri="{FF2B5EF4-FFF2-40B4-BE49-F238E27FC236}">
                <a16:creationId xmlns:a16="http://schemas.microsoft.com/office/drawing/2014/main" id="{29BFECA8-DE03-4913-8413-AA30C9237DC2}"/>
              </a:ext>
            </a:extLst>
          </p:cNvPr>
          <p:cNvSpPr/>
          <p:nvPr/>
        </p:nvSpPr>
        <p:spPr bwMode="auto">
          <a:xfrm>
            <a:off x="6678268" y="3066878"/>
            <a:ext cx="1368152" cy="900000"/>
          </a:xfrm>
          <a:prstGeom prst="borderCallout2">
            <a:avLst>
              <a:gd name="adj1" fmla="val 80828"/>
              <a:gd name="adj2" fmla="val 342"/>
              <a:gd name="adj3" fmla="val 73291"/>
              <a:gd name="adj4" fmla="val -40626"/>
              <a:gd name="adj5" fmla="val 51334"/>
              <a:gd name="adj6" fmla="val -75040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공지 청정 구역 유지</a:t>
            </a:r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공기정화식물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숯 대량 비치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공기청정기 가동으로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공기청정구역을 유지합니다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면적대비 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150%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D35FB72-1978-4692-B098-C516C3CC36AF}"/>
              </a:ext>
            </a:extLst>
          </p:cNvPr>
          <p:cNvSpPr/>
          <p:nvPr/>
        </p:nvSpPr>
        <p:spPr bwMode="auto">
          <a:xfrm>
            <a:off x="3242916" y="2757718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설명선 2 14">
            <a:extLst>
              <a:ext uri="{FF2B5EF4-FFF2-40B4-BE49-F238E27FC236}">
                <a16:creationId xmlns:a16="http://schemas.microsoft.com/office/drawing/2014/main" id="{9FF9D2D2-37B2-4E32-8162-F7A2DBCA3075}"/>
              </a:ext>
            </a:extLst>
          </p:cNvPr>
          <p:cNvSpPr/>
          <p:nvPr/>
        </p:nvSpPr>
        <p:spPr bwMode="auto">
          <a:xfrm>
            <a:off x="27999" y="2060848"/>
            <a:ext cx="1368152" cy="900000"/>
          </a:xfrm>
          <a:prstGeom prst="borderCallout2">
            <a:avLst>
              <a:gd name="adj1" fmla="val 72202"/>
              <a:gd name="adj2" fmla="val 99333"/>
              <a:gd name="adj3" fmla="val 70415"/>
              <a:gd name="adj4" fmla="val 206535"/>
              <a:gd name="adj5" fmla="val 81047"/>
              <a:gd name="adj6" fmla="val 237065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광대역 무선망</a:t>
            </a:r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끊김없는 인강 수강을 위한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기가바이트급 광대역 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무선망이 구축되어 있습니다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8E9658C-5636-4EB4-B2F5-956E6D264B84}"/>
              </a:ext>
            </a:extLst>
          </p:cNvPr>
          <p:cNvSpPr/>
          <p:nvPr/>
        </p:nvSpPr>
        <p:spPr bwMode="auto">
          <a:xfrm>
            <a:off x="2721317" y="3678946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설명선 2 16">
            <a:extLst>
              <a:ext uri="{FF2B5EF4-FFF2-40B4-BE49-F238E27FC236}">
                <a16:creationId xmlns:a16="http://schemas.microsoft.com/office/drawing/2014/main" id="{78DEE8A8-659F-4371-9569-5E622857ABCD}"/>
              </a:ext>
            </a:extLst>
          </p:cNvPr>
          <p:cNvSpPr/>
          <p:nvPr/>
        </p:nvSpPr>
        <p:spPr bwMode="auto">
          <a:xfrm>
            <a:off x="33219" y="3066878"/>
            <a:ext cx="1368152" cy="900000"/>
          </a:xfrm>
          <a:prstGeom prst="borderCallout2">
            <a:avLst>
              <a:gd name="adj1" fmla="val 72202"/>
              <a:gd name="adj2" fmla="val 99333"/>
              <a:gd name="adj3" fmla="val 68498"/>
              <a:gd name="adj4" fmla="val 171857"/>
              <a:gd name="adj5" fmla="val 77213"/>
              <a:gd name="adj6" fmla="val 204278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책상</a:t>
            </a:r>
            <a:r>
              <a:rPr lang="en-US" altLang="ko-KR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가림막</a:t>
            </a:r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책상 바로 옆 책장으로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교재를 바로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찾을 수 있으며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안전한 학습 환경을 위해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개별 가림막을 설치했습니다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E65A20E-CF79-4AB2-8FE2-450A67BF5274}"/>
              </a:ext>
            </a:extLst>
          </p:cNvPr>
          <p:cNvSpPr/>
          <p:nvPr/>
        </p:nvSpPr>
        <p:spPr bwMode="auto">
          <a:xfrm>
            <a:off x="2181469" y="4327018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설명선 2 18">
            <a:extLst>
              <a:ext uri="{FF2B5EF4-FFF2-40B4-BE49-F238E27FC236}">
                <a16:creationId xmlns:a16="http://schemas.microsoft.com/office/drawing/2014/main" id="{77D9E671-7460-4E4F-9F1A-0BD0A1BD98A3}"/>
              </a:ext>
            </a:extLst>
          </p:cNvPr>
          <p:cNvSpPr/>
          <p:nvPr/>
        </p:nvSpPr>
        <p:spPr bwMode="auto">
          <a:xfrm>
            <a:off x="49474" y="4087672"/>
            <a:ext cx="1368152" cy="900000"/>
          </a:xfrm>
          <a:prstGeom prst="borderCallout2">
            <a:avLst>
              <a:gd name="adj1" fmla="val 33862"/>
              <a:gd name="adj2" fmla="val 98072"/>
              <a:gd name="adj3" fmla="val 34951"/>
              <a:gd name="adj4" fmla="val 159877"/>
              <a:gd name="adj5" fmla="val 33122"/>
              <a:gd name="adj6" fmla="val 160772"/>
            </a:avLst>
          </a:prstGeom>
          <a:solidFill>
            <a:schemeClr val="bg1"/>
          </a:solidFill>
          <a:ln w="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개인 콘센트가 있는 넓은 책상</a:t>
            </a:r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편안한 의자</a:t>
            </a:r>
            <a:r>
              <a:rPr lang="en-US" altLang="ko-KR" sz="1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시디즈</a:t>
            </a:r>
            <a:r>
              <a:rPr lang="en-US" altLang="ko-KR" sz="10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/>
            <a:r>
              <a:rPr lang="en-US" altLang="ko-KR" sz="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모의고사를 펼쳐도 넉넉한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넓은 책상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편한 의자에서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장시간 학습이 가능합니다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EEB43-A45F-4502-9378-F3373AF26C14}"/>
              </a:ext>
            </a:extLst>
          </p:cNvPr>
          <p:cNvSpPr txBox="1"/>
          <p:nvPr/>
        </p:nvSpPr>
        <p:spPr>
          <a:xfrm>
            <a:off x="6435993" y="5005019"/>
            <a:ext cx="1556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학원별로 시설은 상이할 수 있습니다</a:t>
            </a:r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37981CD-4843-48BC-817A-7FC3933E3196}"/>
              </a:ext>
            </a:extLst>
          </p:cNvPr>
          <p:cNvSpPr/>
          <p:nvPr/>
        </p:nvSpPr>
        <p:spPr bwMode="auto">
          <a:xfrm>
            <a:off x="3968246" y="2416815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282D340-3F09-49E8-B6AE-26096FEAEA20}"/>
              </a:ext>
            </a:extLst>
          </p:cNvPr>
          <p:cNvCxnSpPr>
            <a:stCxn id="32" idx="4"/>
            <a:endCxn id="13" idx="0"/>
          </p:cNvCxnSpPr>
          <p:nvPr/>
        </p:nvCxnSpPr>
        <p:spPr bwMode="auto">
          <a:xfrm flipH="1">
            <a:off x="4019144" y="2524815"/>
            <a:ext cx="3102" cy="2174825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326D1C-5634-4E50-BEC2-B44930717B18}"/>
              </a:ext>
            </a:extLst>
          </p:cNvPr>
          <p:cNvSpPr/>
          <p:nvPr/>
        </p:nvSpPr>
        <p:spPr>
          <a:xfrm>
            <a:off x="1375728" y="19680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2BABCB-7EA5-45F5-8E6D-1D21251F30C7}"/>
              </a:ext>
            </a:extLst>
          </p:cNvPr>
          <p:cNvSpPr txBox="1"/>
          <p:nvPr/>
        </p:nvSpPr>
        <p:spPr>
          <a:xfrm>
            <a:off x="2576736" y="829871"/>
            <a:ext cx="266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개방형 구조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469649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순서는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동일 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http://dev.megastudy.net:81/intro/2024/first/index.asp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https://russel.megastudy.net/intro/danka/2024/01/go3.asp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749378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03138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1B7B8F-FD16-460A-82CF-466C38410802}"/>
              </a:ext>
            </a:extLst>
          </p:cNvPr>
          <p:cNvSpPr/>
          <p:nvPr/>
        </p:nvSpPr>
        <p:spPr>
          <a:xfrm>
            <a:off x="704850" y="5723599"/>
            <a:ext cx="6624638" cy="10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8E5DA8-08C6-4227-96DF-79586A2D6BC2}"/>
              </a:ext>
            </a:extLst>
          </p:cNvPr>
          <p:cNvSpPr/>
          <p:nvPr/>
        </p:nvSpPr>
        <p:spPr>
          <a:xfrm>
            <a:off x="2792760" y="5880558"/>
            <a:ext cx="4392488" cy="784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저에겐 여러 질문을 드릴 수 있는 담임선생님이 계신 것이 아주 안심이었습니다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단과를 들어야 하는지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과목에 힘을 더 쏟아야 하는지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수시 원서를 어떻게 쓰고 어떤 방향으로 공부를 해야 하는지 등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 중 쉽게 결정할 수 없던 여러 문제들을 함께 진지하게 고민해 주시고 조언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 주셔서 심적인 스트레스가 덜했습니다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진심으로 응원하며 챙겨 주시는 모습을 보고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좋은 결과를 향해 달린다는 생각이 들었습니다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9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966F15-A1BE-4987-9F7B-17540782821E}"/>
              </a:ext>
            </a:extLst>
          </p:cNvPr>
          <p:cNvSpPr/>
          <p:nvPr/>
        </p:nvSpPr>
        <p:spPr>
          <a:xfrm>
            <a:off x="920552" y="5801715"/>
            <a:ext cx="1872208" cy="86177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가정교육학과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김다인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E3EB4E-80DC-422F-B2BD-855BC09CECAE}"/>
              </a:ext>
            </a:extLst>
          </p:cNvPr>
          <p:cNvSpPr/>
          <p:nvPr/>
        </p:nvSpPr>
        <p:spPr>
          <a:xfrm>
            <a:off x="704850" y="542363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관리 프로그램 내용은 상이할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EE4744-6B86-4F3F-AD81-332068B2192D}"/>
              </a:ext>
            </a:extLst>
          </p:cNvPr>
          <p:cNvSpPr/>
          <p:nvPr/>
        </p:nvSpPr>
        <p:spPr>
          <a:xfrm>
            <a:off x="626891" y="5675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65392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하단 후기 고정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478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74529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이미지 활용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https://russeldata.megastudy.net/campus/images/russel/intro/2023/winter/cont06_tab01_img01.jpg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0053EA-F3A1-4317-9F44-2B7EDA6E8A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t="9736" r="10651" b="25166"/>
          <a:stretch/>
        </p:blipFill>
        <p:spPr>
          <a:xfrm>
            <a:off x="3024264" y="1523527"/>
            <a:ext cx="1980000" cy="1185393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40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92EC29E3-2698-4320-B6AC-18D40F539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92864" y="15235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1DB7B6A-07A5-4DC4-B7B3-01E463CF51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257584" y="1523279"/>
            <a:ext cx="1980000" cy="118564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3024265" y="1533864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A36D14-C454-42CC-93DB-A09989DDB059}"/>
              </a:ext>
            </a:extLst>
          </p:cNvPr>
          <p:cNvSpPr/>
          <p:nvPr/>
        </p:nvSpPr>
        <p:spPr>
          <a:xfrm>
            <a:off x="2952113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2327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5E91FDA-289B-48B6-B1C4-F2459A06DA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025841" y="1523280"/>
            <a:ext cx="1978423" cy="1185640"/>
          </a:xfrm>
          <a:prstGeom prst="rect">
            <a:avLst/>
          </a:prstGeom>
        </p:spPr>
      </p:pic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223AE58-9546-4702-9974-61CD40D63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6388" r="14794" b="9581"/>
          <a:stretch/>
        </p:blipFill>
        <p:spPr>
          <a:xfrm>
            <a:off x="794432" y="1523279"/>
            <a:ext cx="1978432" cy="1185641"/>
          </a:xfrm>
          <a:prstGeom prst="rect">
            <a:avLst/>
          </a:prstGeom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8F92449-BFC3-48F5-8316-A99FB75DAC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257584" y="1523279"/>
            <a:ext cx="1980000" cy="118564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60FA4E4-D7C3-45A3-BF3C-69C629DE50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257584" y="1523279"/>
            <a:ext cx="1980000" cy="118564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44DC94-F9FA-43CA-9CCA-36B9F0A73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800375" y="1530105"/>
            <a:ext cx="1972489" cy="1178816"/>
          </a:xfrm>
          <a:prstGeom prst="rect">
            <a:avLst/>
          </a:prstGeom>
        </p:spPr>
      </p:pic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957408-983D-42C5-A003-7FE9723210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2" b="8697"/>
          <a:stretch/>
        </p:blipFill>
        <p:spPr>
          <a:xfrm>
            <a:off x="3030455" y="1529074"/>
            <a:ext cx="1980000" cy="1179846"/>
          </a:xfrm>
          <a:prstGeom prst="rect">
            <a:avLst/>
          </a:prstGeom>
        </p:spPr>
      </p:pic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36101E4-1584-4B1C-B6F7-03D0AB8C4D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264767" y="1522195"/>
            <a:ext cx="1972817" cy="1186725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>
                <a:solidFill>
                  <a:prstClr val="white"/>
                </a:solidFill>
                <a:latin typeface="맑은 고딕" panose="020B0503020000020004" pitchFamily="50" charset="-127"/>
              </a:rPr>
              <a:t>▣ </a:t>
            </a:r>
            <a:r>
              <a:rPr lang="ko-KR" altLang="en-US" sz="1400" b="1" spc="-100">
                <a:solidFill>
                  <a:prstClr val="white"/>
                </a:solidFill>
                <a:latin typeface="맑은 고딕" panose="020B0503020000020004" pitchFamily="50" charset="-127"/>
              </a:rPr>
              <a:t>개요</a:t>
            </a:r>
            <a:endParaRPr kumimoji="0" lang="ko-KR" altLang="en-US" sz="1400" b="1" spc="-10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68156F35-F66A-4453-A8EE-E4512DD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377142"/>
              </p:ext>
            </p:extLst>
          </p:nvPr>
        </p:nvGraphicFramePr>
        <p:xfrm>
          <a:off x="632754" y="549275"/>
          <a:ext cx="8640726" cy="5227662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488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오픈일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차 오픈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: 12/5(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희망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* 12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월 이내 전체 학원 오픈 필요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페이지안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전달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11/10(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kumimoji="1" lang="en-US" altLang="ko-KR" sz="900" b="0" i="0" u="none" strike="noStrike" cap="none" spc="-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spc="-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부터 순차 전달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순차오픈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진행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35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기획 의도</a:t>
                      </a:r>
                      <a:endParaRPr lang="en-US" altLang="ko-KR" sz="900" b="1" spc="-100" dirty="0"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최상위권이 집결하는 러셀</a:t>
                      </a:r>
                      <a:r>
                        <a:rPr lang="en-US" altLang="ko-KR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수능에 최적화된 러셀의 홍보 내용을 체계적으로 전달하고자 함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러셀의 매년 경신되는 </a:t>
                      </a:r>
                      <a:r>
                        <a:rPr lang="ko-KR" altLang="en-US" sz="900" kern="12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입결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홍보를 통해 </a:t>
                      </a:r>
                      <a:r>
                        <a:rPr lang="ko-KR" altLang="en-US" sz="900" kern="12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러셀에서의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경쟁이 </a:t>
                      </a:r>
                      <a:r>
                        <a:rPr lang="ko-KR" altLang="en-US" sz="900" kern="12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경쟁력임을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홍보하고자 함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en-US" altLang="ko-KR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내내 운영되는 </a:t>
                      </a:r>
                      <a:r>
                        <a:rPr lang="en-US" altLang="ko-KR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 대표 모집 페이지로</a:t>
                      </a:r>
                      <a:r>
                        <a:rPr lang="en-US" altLang="ko-KR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시스템의 내용을 카테고리별로 자세히 전달 및 홍보하고자 함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en-US" altLang="ko-KR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 타깃 모집 페이지로 재학생과 분리 노출하여 시스템의 차별화를 전달하고 집중 </a:t>
                      </a:r>
                      <a:r>
                        <a:rPr lang="ko-KR" altLang="en-US" sz="900" kern="12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모객을</a:t>
                      </a: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매출 증대를 꾀하고자 함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ko-KR" altLang="en-US" sz="900" kern="12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홍보 항목별 합격생 실제 성적 정보 및 후기 노출을 통해 시스템에 대한 신뢰도를 높이고자 함</a:t>
                      </a:r>
                    </a:p>
                  </a:txBody>
                  <a:tcPr marT="36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페이지 구성</a:t>
                      </a:r>
                      <a:endParaRPr lang="en-US" altLang="ko-KR" sz="900" b="1" spc="-100" dirty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인트로 기준</a:t>
                      </a:r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단과 수업과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의무자습을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한방에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바른공부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N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</a:t>
                      </a:r>
                      <a:r>
                        <a:rPr kumimoji="1" lang="ko-KR" altLang="en-US" sz="9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endParaRPr kumimoji="1" lang="ko-KR" altLang="en-US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수능에 최적화된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러셀에서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최상위권과 경쟁하십시오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본문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수생 집결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N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성적 상승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최다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합격생 후기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개씩 총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노출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바른공부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자습 전용관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수준별 맞춤 단과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승강반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장학제도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재원생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전용 콘텐츠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1" lang="ko-KR" altLang="en-US" sz="9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유의사항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합격생 성적 및 후기 내용 중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학원명은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페이지에서만 노출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→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페이지에서는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미노출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자체 후기로 교체 시에는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노출 가능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72000" marB="1080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배너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모집안내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→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PC&amp;MO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동시 오픈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안내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콘텐츠 →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PC&amp;MO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동시 오픈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99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377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51727"/>
              </p:ext>
            </p:extLst>
          </p:nvPr>
        </p:nvGraphicFramePr>
        <p:xfrm>
          <a:off x="8104412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본부장님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컨펌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이후 수정될 수 있음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화살표 올라가고 내려가는 모션 반영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917D7F-4FBC-4EA8-8B4D-E9DEB5FAB4AD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554548A-838A-471A-BF07-036F20BE99AE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2089E46-3B3A-4018-A9E5-60B166B93C96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6A5639A-91E4-4016-9594-EAC80B2C6DE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8" name="꺾인 연결선 111">
                <a:extLst>
                  <a:ext uri="{FF2B5EF4-FFF2-40B4-BE49-F238E27FC236}">
                    <a16:creationId xmlns:a16="http://schemas.microsoft.com/office/drawing/2014/main" id="{8EDB91C1-DB94-41B9-8A27-42EB2B816FE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꺾인 연결선 112">
                <a:extLst>
                  <a:ext uri="{FF2B5EF4-FFF2-40B4-BE49-F238E27FC236}">
                    <a16:creationId xmlns:a16="http://schemas.microsoft.com/office/drawing/2014/main" id="{B8D71C32-A897-4035-A4E5-10AB91FB9C5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13">
                <a:extLst>
                  <a:ext uri="{FF2B5EF4-FFF2-40B4-BE49-F238E27FC236}">
                    <a16:creationId xmlns:a16="http://schemas.microsoft.com/office/drawing/2014/main" id="{EA32E0AE-C305-42E5-81CE-7334BE8D8D0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꺾인 연결선 114">
                <a:extLst>
                  <a:ext uri="{FF2B5EF4-FFF2-40B4-BE49-F238E27FC236}">
                    <a16:creationId xmlns:a16="http://schemas.microsoft.com/office/drawing/2014/main" id="{A1CC0BA0-3C63-479F-AC06-22DF34208FF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01DEDF7-C3A0-4744-BCFF-92E34B7DE42D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BBC651B-7005-41AA-AFFF-E3E4D8B27B2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3AA0138-7F61-477F-BFD5-ED35AD16DF7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B234625-A018-4D63-99BB-B91BF74EA2C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8F2FAE1-71C9-40B8-8F60-93CD5565509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2" name="위쪽 화살표 115">
            <a:extLst>
              <a:ext uri="{FF2B5EF4-FFF2-40B4-BE49-F238E27FC236}">
                <a16:creationId xmlns:a16="http://schemas.microsoft.com/office/drawing/2014/main" id="{04A37861-1C8E-4471-AB7E-FF0AC6C7FBB6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사각형 설명선 116">
            <a:extLst>
              <a:ext uri="{FF2B5EF4-FFF2-40B4-BE49-F238E27FC236}">
                <a16:creationId xmlns:a16="http://schemas.microsoft.com/office/drawing/2014/main" id="{B8261766-9A58-46F4-B849-2BA13FB869B6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788B76C-A973-4463-8460-C27BAE03574A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F4BE41-8181-4D28-9903-3D13CE2FBFD9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59C196B-C1AD-4F0C-BAC3-187F0C763EDE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8ECC55B-5316-492B-9A6F-7ADD3282DBB7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8949C95-C31B-4451-87F2-DAA899DC5D1B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54CACFB-B21F-479A-BCBB-EE37F1C6866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25" name="꺾인 연결선 128">
                <a:extLst>
                  <a:ext uri="{FF2B5EF4-FFF2-40B4-BE49-F238E27FC236}">
                    <a16:creationId xmlns:a16="http://schemas.microsoft.com/office/drawing/2014/main" id="{487C7DE6-646F-417F-9F63-38C1E06B117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꺾인 연결선 129">
                <a:extLst>
                  <a:ext uri="{FF2B5EF4-FFF2-40B4-BE49-F238E27FC236}">
                    <a16:creationId xmlns:a16="http://schemas.microsoft.com/office/drawing/2014/main" id="{BBB32A22-A251-4992-87A3-104E054BD63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꺾인 연결선 130">
                <a:extLst>
                  <a:ext uri="{FF2B5EF4-FFF2-40B4-BE49-F238E27FC236}">
                    <a16:creationId xmlns:a16="http://schemas.microsoft.com/office/drawing/2014/main" id="{208A53A6-9FD4-4FC2-967C-A9AABDCD737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꺾인 연결선 131">
                <a:extLst>
                  <a:ext uri="{FF2B5EF4-FFF2-40B4-BE49-F238E27FC236}">
                    <a16:creationId xmlns:a16="http://schemas.microsoft.com/office/drawing/2014/main" id="{47DC927E-9B4C-40AE-A1FC-2786927A674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FA280A-2FBC-4134-B779-908D13E0E0F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C6BA6E-00A8-44ED-9A5D-C72312C10B0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D8B2066-3533-480F-BFDA-703452C02B2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2D33B0F-48E8-44F3-96E5-41426C8F65A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089B165-CE73-4F04-8DED-34A092DEEEE9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9" name="사각형 설명선 132">
            <a:extLst>
              <a:ext uri="{FF2B5EF4-FFF2-40B4-BE49-F238E27FC236}">
                <a16:creationId xmlns:a16="http://schemas.microsoft.com/office/drawing/2014/main" id="{D8B4A662-680A-48A9-AC35-BD5AFA393ED2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0" name="위쪽 화살표 133">
            <a:extLst>
              <a:ext uri="{FF2B5EF4-FFF2-40B4-BE49-F238E27FC236}">
                <a16:creationId xmlns:a16="http://schemas.microsoft.com/office/drawing/2014/main" id="{09016868-ED09-42A0-9154-365D7BB2772F}"/>
              </a:ext>
            </a:extLst>
          </p:cNvPr>
          <p:cNvSpPr/>
          <p:nvPr/>
        </p:nvSpPr>
        <p:spPr bwMode="auto">
          <a:xfrm rot="3622285">
            <a:off x="3696884" y="435636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8ADC88B-32A2-45AC-B404-ACF1609F3161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5EC2BA6-4D02-4FE3-96A4-2C8656A938E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8" name="꺾인 연결선 141">
                <a:extLst>
                  <a:ext uri="{FF2B5EF4-FFF2-40B4-BE49-F238E27FC236}">
                    <a16:creationId xmlns:a16="http://schemas.microsoft.com/office/drawing/2014/main" id="{EC2C8FBF-26F3-425D-9426-7EBB13C42CD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꺾인 연결선 142">
                <a:extLst>
                  <a:ext uri="{FF2B5EF4-FFF2-40B4-BE49-F238E27FC236}">
                    <a16:creationId xmlns:a16="http://schemas.microsoft.com/office/drawing/2014/main" id="{2AD89D36-EB3C-4A5B-A8EB-6D587D502C3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꺾인 연결선 143">
                <a:extLst>
                  <a:ext uri="{FF2B5EF4-FFF2-40B4-BE49-F238E27FC236}">
                    <a16:creationId xmlns:a16="http://schemas.microsoft.com/office/drawing/2014/main" id="{5E7FB321-27C8-426D-9EA1-1F08BFED3F9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꺾인 연결선 144">
                <a:extLst>
                  <a:ext uri="{FF2B5EF4-FFF2-40B4-BE49-F238E27FC236}">
                    <a16:creationId xmlns:a16="http://schemas.microsoft.com/office/drawing/2014/main" id="{9C6B4347-2910-43E6-BB96-6125F055467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6D0A32E-A69B-4446-A97B-5D40DC87E12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F3084DA-234E-4A19-B068-26069B98F34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62307EC-455B-4401-B50A-1BCFD7AB181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5F3FCDA-1D58-4D26-A3AA-86FFDEF07C89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883843F-1D81-4CB1-B21A-0F55EF6BDE20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2" name="사각형 설명선 145">
            <a:extLst>
              <a:ext uri="{FF2B5EF4-FFF2-40B4-BE49-F238E27FC236}">
                <a16:creationId xmlns:a16="http://schemas.microsoft.com/office/drawing/2014/main" id="{980A6BE9-841E-4956-8DD0-AE6785E48D0D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3" name="위쪽 화살표 146">
            <a:extLst>
              <a:ext uri="{FF2B5EF4-FFF2-40B4-BE49-F238E27FC236}">
                <a16:creationId xmlns:a16="http://schemas.microsoft.com/office/drawing/2014/main" id="{08269819-9D0A-4643-BC69-859A73A31CDD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8CE12A-64D9-4F3D-B019-379758B7E8AF}"/>
              </a:ext>
            </a:extLst>
          </p:cNvPr>
          <p:cNvSpPr/>
          <p:nvPr/>
        </p:nvSpPr>
        <p:spPr>
          <a:xfrm>
            <a:off x="3733944" y="24060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69F9D33-D66B-4F22-A087-2341541AD52D}"/>
              </a:ext>
            </a:extLst>
          </p:cNvPr>
          <p:cNvSpPr/>
          <p:nvPr/>
        </p:nvSpPr>
        <p:spPr>
          <a:xfrm>
            <a:off x="4770861" y="30437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67628"/>
              </p:ext>
            </p:extLst>
          </p:nvPr>
        </p:nvGraphicFramePr>
        <p:xfrm>
          <a:off x="8104412" y="211913"/>
          <a:ext cx="1800000" cy="282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다음페이지와 한 영역으로 이어져 보일 수 있도록 작업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강조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2024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파이널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https://russel.megastudy.net/intro/2023/final/index.asp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38514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7048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2864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28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40894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5617464" y="1484784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56174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64" y="1675633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7048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2328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2328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3" y="3824023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0878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5705477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320878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99042" y="1337449"/>
            <a:ext cx="6630445" cy="42364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626891" y="12612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1107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5652291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E90DC24-CFFB-4CB7-A41F-E86117A6CF25}"/>
              </a:ext>
            </a:extLst>
          </p:cNvPr>
          <p:cNvSpPr/>
          <p:nvPr/>
        </p:nvSpPr>
        <p:spPr>
          <a:xfrm>
            <a:off x="2241107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92862" y="3558874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35473" y="3631144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114649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영역은 이전 페이지보다는 볼륨 작게 작업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759931" y="437323"/>
            <a:ext cx="6630445" cy="32075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687780" y="404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F0CB4D9-879C-4B03-B473-958F4ADE76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65739" y="4333634"/>
            <a:ext cx="3240000" cy="222801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C2015C6-AF66-436B-9AE7-B4C5E55A54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150377" y="4333633"/>
            <a:ext cx="3240000" cy="22194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BE07F3-1B58-4646-AF1C-4FEB8AF0B294}"/>
              </a:ext>
            </a:extLst>
          </p:cNvPr>
          <p:cNvSpPr/>
          <p:nvPr/>
        </p:nvSpPr>
        <p:spPr>
          <a:xfrm>
            <a:off x="759931" y="4329884"/>
            <a:ext cx="6630445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1EE68-ED3B-436E-9B6C-8530A91E2E6E}"/>
              </a:ext>
            </a:extLst>
          </p:cNvPr>
          <p:cNvSpPr/>
          <p:nvPr/>
        </p:nvSpPr>
        <p:spPr>
          <a:xfrm>
            <a:off x="687780" y="42536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콘텐츠이며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제공되는 콘텐츠는 상이할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1328912" y="55722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D56FC4-812A-42A5-9556-8C047777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14345"/>
              </p:ext>
            </p:extLst>
          </p:nvPr>
        </p:nvGraphicFramePr>
        <p:xfrm>
          <a:off x="1334714" y="829503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1334718" y="294345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E0738-E0A1-4825-BB29-BEFD8E9F870A}"/>
              </a:ext>
            </a:extLst>
          </p:cNvPr>
          <p:cNvSpPr/>
          <p:nvPr/>
        </p:nvSpPr>
        <p:spPr>
          <a:xfrm>
            <a:off x="1334718" y="3252726"/>
            <a:ext cx="6624638" cy="10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6DBB8-439F-4039-BCA3-5C3C8F2F41F2}"/>
              </a:ext>
            </a:extLst>
          </p:cNvPr>
          <p:cNvSpPr/>
          <p:nvPr/>
        </p:nvSpPr>
        <p:spPr>
          <a:xfrm>
            <a:off x="3422628" y="3407786"/>
            <a:ext cx="4392488" cy="784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아닌 학생들도 풀고 싶어할 정도로  사설 모의고사 중에선 좋은 모의고사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생각합니다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재원생들은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이러한 </a:t>
            </a:r>
            <a:r>
              <a:rPr lang="ko-KR" altLang="en-US" sz="900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고퀄리티의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모의고사를 학원에서 편리하게 신청해 풀 수 있어 좋았습니다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모의고사를 풀고 끝내는 것이 아니라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특이한 취약점을 담임선생님께서 알려주셔서 이를 인식하는 것만으로도 공부 전략을 조정</a:t>
            </a:r>
            <a:r>
              <a:rPr lang="ko-KR" altLang="en-US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있었습니다</a:t>
            </a:r>
            <a:r>
              <a:rPr lang="en-US" altLang="ko-KR" sz="900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z="9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F9B868-8920-4321-BAC7-64403EEE34E8}"/>
              </a:ext>
            </a:extLst>
          </p:cNvPr>
          <p:cNvSpPr/>
          <p:nvPr/>
        </p:nvSpPr>
        <p:spPr>
          <a:xfrm>
            <a:off x="1550420" y="3330842"/>
            <a:ext cx="1872208" cy="86177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유정원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0" y="4505764"/>
            <a:ext cx="990600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88180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신규 생성되는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5BA291-10B3-4993-8F1E-D6EC7620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72673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학원별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모집안내</a:t>
                      </a: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A086247-F29C-4224-94DA-1B91F2714DC8}"/>
              </a:ext>
            </a:extLst>
          </p:cNvPr>
          <p:cNvSpPr txBox="1"/>
          <p:nvPr/>
        </p:nvSpPr>
        <p:spPr>
          <a:xfrm>
            <a:off x="704850" y="1348932"/>
            <a:ext cx="662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 </a:t>
            </a:r>
            <a:r>
              <a:rPr lang="ko-KR" altLang="en-US" sz="1600" b="1" spc="-100" dirty="0">
                <a:latin typeface="+mn-ea"/>
                <a:ea typeface="+mn-ea"/>
              </a:rPr>
              <a:t>러셀 </a:t>
            </a:r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00" dirty="0" err="1">
                <a:latin typeface="+mn-ea"/>
                <a:ea typeface="+mn-ea"/>
              </a:rPr>
              <a:t>모집안내</a:t>
            </a:r>
            <a:endParaRPr lang="en-US" altLang="ko-KR" sz="1600" b="1" spc="-100" dirty="0">
              <a:latin typeface="+mn-ea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48A65-DA22-4DD1-8DAD-6B5691276923}"/>
              </a:ext>
            </a:extLst>
          </p:cNvPr>
          <p:cNvSpPr/>
          <p:nvPr/>
        </p:nvSpPr>
        <p:spPr>
          <a:xfrm>
            <a:off x="704850" y="1687486"/>
            <a:ext cx="66321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spc="-150" dirty="0" err="1">
                <a:latin typeface="+mn-ea"/>
                <a:ea typeface="+mn-ea"/>
              </a:rPr>
              <a:t>학원별</a:t>
            </a:r>
            <a:r>
              <a:rPr lang="ko-KR" altLang="en-US" sz="1100" spc="-150" dirty="0">
                <a:latin typeface="+mn-ea"/>
                <a:ea typeface="+mn-ea"/>
              </a:rPr>
              <a:t> 모집요강</a:t>
            </a:r>
            <a:r>
              <a:rPr lang="en-US" altLang="ko-KR" sz="1100" spc="-150" dirty="0">
                <a:latin typeface="+mn-ea"/>
                <a:ea typeface="+mn-ea"/>
              </a:rPr>
              <a:t>, </a:t>
            </a:r>
            <a:r>
              <a:rPr lang="ko-KR" altLang="en-US" sz="1100" spc="-150" dirty="0">
                <a:latin typeface="+mn-ea"/>
                <a:ea typeface="+mn-ea"/>
              </a:rPr>
              <a:t>장학혜택 및 상세 등록 방법은 각 학원으로 문의 바랍니다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  <a:endParaRPr lang="ko-KR" altLang="en-US" sz="1100" spc="-150" dirty="0">
              <a:latin typeface="+mn-ea"/>
              <a:ea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ADD2E2-95B8-4968-AC17-D0CC621F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4" y="2001549"/>
            <a:ext cx="6616473" cy="37423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77528A-A864-4933-97A2-D846C729152F}"/>
              </a:ext>
            </a:extLst>
          </p:cNvPr>
          <p:cNvSpPr/>
          <p:nvPr/>
        </p:nvSpPr>
        <p:spPr>
          <a:xfrm>
            <a:off x="643928" y="19729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1788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A39D9F-1AEC-470E-BAA3-1FB9A8F6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93096"/>
            <a:ext cx="1594821" cy="2374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" y="30073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93601"/>
              </p:ext>
            </p:extLst>
          </p:nvPr>
        </p:nvGraphicFramePr>
        <p:xfrm>
          <a:off x="8103684" y="218024"/>
          <a:ext cx="1800000" cy="11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다음 순서로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위치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모집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150" y="390276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메뉴 위치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4600" y="4725144"/>
            <a:ext cx="1030527" cy="1824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809" y="46326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ABAD76-5C41-48A2-BDF2-D01103D027F2}"/>
              </a:ext>
            </a:extLst>
          </p:cNvPr>
          <p:cNvSpPr/>
          <p:nvPr/>
        </p:nvSpPr>
        <p:spPr bwMode="auto">
          <a:xfrm>
            <a:off x="57150" y="549275"/>
            <a:ext cx="6956201" cy="2735709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9782BF-D5BE-4967-A0D8-E50D64C0A9FC}"/>
              </a:ext>
            </a:extLst>
          </p:cNvPr>
          <p:cNvSpPr/>
          <p:nvPr/>
        </p:nvSpPr>
        <p:spPr>
          <a:xfrm>
            <a:off x="1009436" y="1085021"/>
            <a:ext cx="56588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단과 수업과 </a:t>
            </a:r>
            <a:r>
              <a:rPr lang="ko-KR" altLang="en-US" sz="1400" b="1" spc="-100" dirty="0" err="1">
                <a:latin typeface="+mn-ea"/>
                <a:ea typeface="+mn-ea"/>
              </a:rPr>
              <a:t>의무자습을</a:t>
            </a:r>
            <a:r>
              <a:rPr lang="ko-KR" altLang="en-US" sz="1400" b="1" spc="-100" dirty="0">
                <a:latin typeface="+mn-ea"/>
                <a:ea typeface="+mn-ea"/>
              </a:rPr>
              <a:t> 한방에</a:t>
            </a:r>
            <a:r>
              <a:rPr lang="en-US" altLang="ko-KR" sz="1400" b="1" spc="-100" dirty="0">
                <a:latin typeface="+mn-ea"/>
                <a:ea typeface="+mn-ea"/>
              </a:rPr>
              <a:t>!</a:t>
            </a:r>
          </a:p>
          <a:p>
            <a:pPr lvl="0" algn="ctr">
              <a:spcBef>
                <a:spcPts val="0"/>
              </a:spcBef>
              <a:defRPr/>
            </a:pPr>
            <a:endParaRPr lang="en-US" altLang="ko-KR" sz="1200" spc="-100" dirty="0">
              <a:latin typeface="+mn-ea"/>
              <a:ea typeface="+mn-ea"/>
            </a:endParaRPr>
          </a:p>
          <a:p>
            <a:pPr lvl="0" algn="ctr">
              <a:spcBef>
                <a:spcPts val="0"/>
              </a:spcBef>
              <a:defRPr/>
            </a:pPr>
            <a:endParaRPr lang="en-US" altLang="ko-KR" sz="1200" spc="-100" dirty="0">
              <a:latin typeface="+mn-ea"/>
              <a:ea typeface="+mn-ea"/>
            </a:endParaRPr>
          </a:p>
          <a:p>
            <a:pPr lvl="0" algn="ctr">
              <a:spcBef>
                <a:spcPts val="0"/>
              </a:spcBef>
              <a:defRPr/>
            </a:pPr>
            <a:r>
              <a:rPr lang="en-US" altLang="ko-KR" sz="4000" b="1" spc="-100" dirty="0">
                <a:latin typeface="+mn-ea"/>
                <a:ea typeface="+mn-ea"/>
              </a:rPr>
              <a:t>2025 </a:t>
            </a:r>
            <a:r>
              <a:rPr lang="en-US" altLang="ko-KR" sz="40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4000" b="1" spc="-1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40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40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0" algn="ctr"/>
            <a:endParaRPr lang="en-US" altLang="ko-KR" sz="12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12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</a:t>
            </a:r>
            <a:r>
              <a:rPr lang="ko-KR" altLang="en-US" sz="12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러셀에서</a:t>
            </a:r>
            <a:r>
              <a:rPr lang="ko-KR" altLang="en-US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경쟁하는 것이</a:t>
            </a:r>
            <a:endParaRPr lang="en-US" altLang="ko-KR" sz="12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2180D4-BD15-4E5C-8F1B-D19859CF207F}"/>
              </a:ext>
            </a:extLst>
          </p:cNvPr>
          <p:cNvSpPr/>
          <p:nvPr/>
        </p:nvSpPr>
        <p:spPr>
          <a:xfrm>
            <a:off x="244600" y="635346"/>
            <a:ext cx="1224136" cy="32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 b="1" spc="-100">
                <a:latin typeface="+mn-ea"/>
                <a:ea typeface="+mn-ea"/>
              </a:rPr>
              <a:t>N</a:t>
            </a:r>
            <a:r>
              <a:rPr lang="ko-KR" altLang="en-US" sz="1400" b="1" spc="-100" dirty="0">
                <a:latin typeface="+mn-ea"/>
                <a:ea typeface="+mn-ea"/>
              </a:rPr>
              <a:t>수</a:t>
            </a:r>
            <a:endParaRPr lang="en-US" altLang="ko-KR" sz="12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39">
            <a:extLst>
              <a:ext uri="{FF2B5EF4-FFF2-40B4-BE49-F238E27FC236}">
                <a16:creationId xmlns:a16="http://schemas.microsoft.com/office/drawing/2014/main" id="{F82DD1DA-B9D9-4473-B643-9A67F600B11C}"/>
              </a:ext>
            </a:extLst>
          </p:cNvPr>
          <p:cNvSpPr/>
          <p:nvPr/>
        </p:nvSpPr>
        <p:spPr bwMode="auto">
          <a:xfrm>
            <a:off x="1058117" y="1191447"/>
            <a:ext cx="821237" cy="8539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중순</a:t>
            </a:r>
            <a:endParaRPr lang="en-US" altLang="ko-KR" sz="11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  <a:endParaRPr lang="en-US" altLang="ko-KR" sz="11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F6F0C9-A439-4016-9F73-D7B3CA72D788}"/>
              </a:ext>
            </a:extLst>
          </p:cNvPr>
          <p:cNvCxnSpPr/>
          <p:nvPr/>
        </p:nvCxnSpPr>
        <p:spPr bwMode="auto">
          <a:xfrm>
            <a:off x="409738" y="962637"/>
            <a:ext cx="93848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>
          <a:xfrm>
            <a:off x="2316" y="4707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57562"/>
              </p:ext>
            </p:extLst>
          </p:nvPr>
        </p:nvGraphicFramePr>
        <p:xfrm>
          <a:off x="8131317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3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구성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영역으로 앵커 처리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 상승하는 모션 삽입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701860" y="2671130"/>
            <a:ext cx="1836475" cy="505216"/>
            <a:chOff x="2993425" y="3861048"/>
            <a:chExt cx="1836475" cy="6547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836475" cy="288032"/>
              <a:chOff x="-246935" y="4515796"/>
              <a:chExt cx="1836475" cy="288032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11280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또는 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986167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2</a:t>
              </a:r>
              <a:r>
                <a:rPr lang="ko-KR" altLang="en-US" sz="900" spc="-150" dirty="0">
                  <a:latin typeface="+mn-ea"/>
                  <a:ea typeface="+mn-ea"/>
                </a:rPr>
                <a:t>월 중순 순차 개강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41239A-1AE1-4518-9BC0-BBD7AD1D4E83}"/>
              </a:ext>
            </a:extLst>
          </p:cNvPr>
          <p:cNvSpPr/>
          <p:nvPr/>
        </p:nvSpPr>
        <p:spPr>
          <a:xfrm>
            <a:off x="439887" y="3260229"/>
            <a:ext cx="2621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모집과 관련된 자세한 내용은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페이지에서 확인하실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학원별</a:t>
              </a:r>
              <a:b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모집안내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E57F25-BC71-4B04-A716-188D3B58BE22}"/>
              </a:ext>
            </a:extLst>
          </p:cNvPr>
          <p:cNvSpPr/>
          <p:nvPr/>
        </p:nvSpPr>
        <p:spPr>
          <a:xfrm>
            <a:off x="205486" y="35938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-133592" y="4375053"/>
            <a:ext cx="366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0DC9E-2A8D-4AC5-9270-F722AE16A3E4}"/>
              </a:ext>
            </a:extLst>
          </p:cNvPr>
          <p:cNvSpPr txBox="1"/>
          <p:nvPr/>
        </p:nvSpPr>
        <p:spPr>
          <a:xfrm>
            <a:off x="472143" y="4867244"/>
            <a:ext cx="238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매년 러셀을 선택하는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</a:t>
            </a:r>
            <a:r>
              <a:rPr lang="en-US" altLang="ko-KR" sz="9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수생이 계속 증가</a:t>
            </a:r>
            <a:r>
              <a:rPr lang="ko-KR" altLang="en-US" sz="900" b="1" spc="-100" dirty="0">
                <a:latin typeface="+mn-ea"/>
                <a:ea typeface="+mn-ea"/>
              </a:rPr>
              <a:t>하고 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714893-B57D-4608-9120-943622F91814}"/>
              </a:ext>
            </a:extLst>
          </p:cNvPr>
          <p:cNvSpPr txBox="1"/>
          <p:nvPr/>
        </p:nvSpPr>
        <p:spPr>
          <a:xfrm>
            <a:off x="364813" y="5171294"/>
            <a:ext cx="24774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-150">
                <a:latin typeface="+mn-ea"/>
                <a:ea typeface="+mn-ea"/>
              </a:defRPr>
            </a:lvl1pPr>
          </a:lstStyle>
          <a:p>
            <a:r>
              <a:rPr lang="en-US" altLang="ko-KR" sz="800" dirty="0"/>
              <a:t>* HS</a:t>
            </a:r>
            <a:r>
              <a:rPr lang="ko-KR" altLang="en-US" sz="800" dirty="0"/>
              <a:t>반</a:t>
            </a:r>
            <a:r>
              <a:rPr lang="en-US" altLang="ko-KR" sz="800" dirty="0"/>
              <a:t>, </a:t>
            </a:r>
            <a:r>
              <a:rPr lang="ko-KR" altLang="en-US" sz="800" dirty="0"/>
              <a:t>서울대의치대반은</a:t>
            </a:r>
            <a:r>
              <a:rPr lang="en-US" altLang="ko-KR" sz="800" dirty="0"/>
              <a:t> </a:t>
            </a:r>
            <a:r>
              <a:rPr lang="ko-KR" altLang="en-US" sz="800" dirty="0"/>
              <a:t>러셀 </a:t>
            </a:r>
            <a:r>
              <a:rPr lang="ko-KR" altLang="en-US" sz="800" dirty="0" err="1"/>
              <a:t>모집반</a:t>
            </a:r>
            <a:r>
              <a:rPr lang="ko-KR" altLang="en-US" sz="800" dirty="0"/>
              <a:t> 중 </a:t>
            </a:r>
            <a:r>
              <a:rPr lang="ko-KR" altLang="en-US" sz="800" dirty="0" err="1"/>
              <a:t>최상위반입니다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561297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EA00E5-B500-4809-9E4A-8939448AF4F8}"/>
              </a:ext>
            </a:extLst>
          </p:cNvPr>
          <p:cNvSpPr/>
          <p:nvPr/>
        </p:nvSpPr>
        <p:spPr>
          <a:xfrm>
            <a:off x="3441192" y="657526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617D6-54AC-4910-8324-9A5CD98C75E1}"/>
              </a:ext>
            </a:extLst>
          </p:cNvPr>
          <p:cNvSpPr txBox="1"/>
          <p:nvPr/>
        </p:nvSpPr>
        <p:spPr>
          <a:xfrm>
            <a:off x="3817327" y="796744"/>
            <a:ext cx="213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latin typeface="+mn-ea"/>
                <a:ea typeface="+mn-ea"/>
              </a:rPr>
              <a:t>HS</a:t>
            </a:r>
            <a:r>
              <a:rPr lang="ko-KR" altLang="en-US" sz="1200" b="1" spc="-150" dirty="0">
                <a:latin typeface="+mn-ea"/>
                <a:ea typeface="+mn-ea"/>
              </a:rPr>
              <a:t>반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65" name="차트 64">
            <a:extLst>
              <a:ext uri="{FF2B5EF4-FFF2-40B4-BE49-F238E27FC236}">
                <a16:creationId xmlns:a16="http://schemas.microsoft.com/office/drawing/2014/main" id="{1BC0996B-B2C8-43C4-BE0E-F36FA4EB25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333734"/>
              </p:ext>
            </p:extLst>
          </p:nvPr>
        </p:nvGraphicFramePr>
        <p:xfrm>
          <a:off x="3573801" y="1326627"/>
          <a:ext cx="2675343" cy="161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" name="오른쪽 화살표 84">
            <a:extLst>
              <a:ext uri="{FF2B5EF4-FFF2-40B4-BE49-F238E27FC236}">
                <a16:creationId xmlns:a16="http://schemas.microsoft.com/office/drawing/2014/main" id="{CCC09E39-2D82-4198-9432-6E48BC314DB4}"/>
              </a:ext>
            </a:extLst>
          </p:cNvPr>
          <p:cNvSpPr/>
          <p:nvPr/>
        </p:nvSpPr>
        <p:spPr>
          <a:xfrm rot="20265156">
            <a:off x="3879628" y="1710647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F2AEA6A-0CF5-47B0-B268-894644D310DC}"/>
              </a:ext>
            </a:extLst>
          </p:cNvPr>
          <p:cNvSpPr/>
          <p:nvPr/>
        </p:nvSpPr>
        <p:spPr>
          <a:xfrm rot="20275797">
            <a:off x="4395299" y="1761897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193%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5E1DE2-5EFB-42F9-A3A6-FE5106B83F89}"/>
              </a:ext>
            </a:extLst>
          </p:cNvPr>
          <p:cNvSpPr/>
          <p:nvPr/>
        </p:nvSpPr>
        <p:spPr>
          <a:xfrm>
            <a:off x="3441192" y="3216505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2F22D8-663B-40CE-A93D-0308045DD590}"/>
              </a:ext>
            </a:extLst>
          </p:cNvPr>
          <p:cNvSpPr txBox="1"/>
          <p:nvPr/>
        </p:nvSpPr>
        <p:spPr>
          <a:xfrm>
            <a:off x="3733191" y="3301203"/>
            <a:ext cx="232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err="1">
                <a:latin typeface="+mn-ea"/>
                <a:ea typeface="+mn-ea"/>
              </a:rPr>
              <a:t>서울대∙의치대반</a:t>
            </a:r>
            <a:r>
              <a:rPr lang="ko-KR" altLang="en-US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0959AF5D-B67C-4BBD-AB3C-8C0500745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855666"/>
              </p:ext>
            </p:extLst>
          </p:nvPr>
        </p:nvGraphicFramePr>
        <p:xfrm>
          <a:off x="3548298" y="3774669"/>
          <a:ext cx="2700846" cy="1775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2" name="오른쪽 화살표 86">
            <a:extLst>
              <a:ext uri="{FF2B5EF4-FFF2-40B4-BE49-F238E27FC236}">
                <a16:creationId xmlns:a16="http://schemas.microsoft.com/office/drawing/2014/main" id="{5DD0E923-02A4-4B3F-9A07-4F6914C9CDC0}"/>
              </a:ext>
            </a:extLst>
          </p:cNvPr>
          <p:cNvSpPr/>
          <p:nvPr/>
        </p:nvSpPr>
        <p:spPr>
          <a:xfrm rot="20265156">
            <a:off x="3879628" y="4302935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F69A50D-C8B6-479C-980B-62B9BAEEEDB0}"/>
              </a:ext>
            </a:extLst>
          </p:cNvPr>
          <p:cNvSpPr/>
          <p:nvPr/>
        </p:nvSpPr>
        <p:spPr>
          <a:xfrm rot="20275797">
            <a:off x="4422456" y="4354185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187%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88AA9F-4730-463C-9713-993F450D2C39}"/>
              </a:ext>
            </a:extLst>
          </p:cNvPr>
          <p:cNvSpPr/>
          <p:nvPr/>
        </p:nvSpPr>
        <p:spPr>
          <a:xfrm>
            <a:off x="3397295" y="5636736"/>
            <a:ext cx="2986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2021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월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반명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기준 수강료 완납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분납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수강인원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비교</a:t>
            </a:r>
          </a:p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반별 입학 기준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HS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서울대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의치대반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5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학원마다 반별 입학 기준은 상이하며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각 학원 홈페이지에서 확인하실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C596F4-C16C-4CD8-833D-D2627F67CBF7}"/>
              </a:ext>
            </a:extLst>
          </p:cNvPr>
          <p:cNvSpPr/>
          <p:nvPr/>
        </p:nvSpPr>
        <p:spPr>
          <a:xfrm>
            <a:off x="3890681" y="20752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7A8CFD8-3823-4E69-A595-81A4D4095835}"/>
              </a:ext>
            </a:extLst>
          </p:cNvPr>
          <p:cNvSpPr/>
          <p:nvPr/>
        </p:nvSpPr>
        <p:spPr>
          <a:xfrm>
            <a:off x="3890680" y="46581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</a:t>
            </a:r>
            <a:r>
              <a:rPr lang="ko-KR" altLang="en-US" sz="1000" spc="-150" dirty="0" err="1">
                <a:latin typeface="+mn-ea"/>
                <a:ea typeface="+mn-ea"/>
              </a:rPr>
              <a:t>러셀에서</a:t>
            </a:r>
            <a:r>
              <a:rPr lang="ko-KR" altLang="en-US" sz="1000" spc="-150" dirty="0">
                <a:latin typeface="+mn-ea"/>
                <a:ea typeface="+mn-ea"/>
              </a:rPr>
              <a:t>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38229"/>
              </p:ext>
            </p:extLst>
          </p:nvPr>
        </p:nvGraphicFramePr>
        <p:xfrm>
          <a:off x="8104412" y="211913"/>
          <a:ext cx="1800000" cy="44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2E5556D-A009-4791-814E-F85880606574}"/>
              </a:ext>
            </a:extLst>
          </p:cNvPr>
          <p:cNvSpPr txBox="1"/>
          <p:nvPr/>
        </p:nvSpPr>
        <p:spPr>
          <a:xfrm>
            <a:off x="293504" y="828476"/>
            <a:ext cx="287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 재원생은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성적 상승</a:t>
            </a:r>
            <a:r>
              <a:rPr lang="ko-KR" altLang="en-US" sz="900" b="1" spc="-100" dirty="0">
                <a:latin typeface="+mn-ea"/>
                <a:ea typeface="+mn-ea"/>
              </a:rPr>
              <a:t>과</a:t>
            </a:r>
            <a:r>
              <a:rPr lang="en-US" altLang="ko-KR" sz="900" b="1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대입 성공</a:t>
            </a:r>
            <a:r>
              <a:rPr lang="ko-KR" altLang="en-US" sz="900" b="1" spc="-100" dirty="0">
                <a:latin typeface="+mn-ea"/>
                <a:ea typeface="+mn-ea"/>
              </a:rPr>
              <a:t>을 이루었습니다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CCEA5E-E805-439A-A06E-59CE1FCF8D6B}"/>
              </a:ext>
            </a:extLst>
          </p:cNvPr>
          <p:cNvSpPr/>
          <p:nvPr/>
        </p:nvSpPr>
        <p:spPr>
          <a:xfrm>
            <a:off x="929524" y="123605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7252E0-93B1-4C18-ADFD-1073E1503F31}"/>
              </a:ext>
            </a:extLst>
          </p:cNvPr>
          <p:cNvSpPr/>
          <p:nvPr/>
        </p:nvSpPr>
        <p:spPr>
          <a:xfrm>
            <a:off x="3287330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13673C-D22F-4B7B-B66E-ABA10DD59599}"/>
              </a:ext>
            </a:extLst>
          </p:cNvPr>
          <p:cNvSpPr/>
          <p:nvPr/>
        </p:nvSpPr>
        <p:spPr>
          <a:xfrm>
            <a:off x="6624927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6C7F6-A72A-4DEC-AF5C-93381F4A951C}"/>
              </a:ext>
            </a:extLst>
          </p:cNvPr>
          <p:cNvSpPr/>
          <p:nvPr/>
        </p:nvSpPr>
        <p:spPr>
          <a:xfrm>
            <a:off x="4954371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E25F0-45C4-4680-9975-119C6682D4B8}"/>
              </a:ext>
            </a:extLst>
          </p:cNvPr>
          <p:cNvSpPr txBox="1"/>
          <p:nvPr/>
        </p:nvSpPr>
        <p:spPr>
          <a:xfrm>
            <a:off x="939081" y="138791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백분위 성적 상승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5E2B7-1926-488B-B2C0-ADBB157C2143}"/>
              </a:ext>
            </a:extLst>
          </p:cNvPr>
          <p:cNvSpPr txBox="1"/>
          <p:nvPr/>
        </p:nvSpPr>
        <p:spPr>
          <a:xfrm>
            <a:off x="3296888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국어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6411B-2288-4443-BBC2-C3EDF20DA985}"/>
              </a:ext>
            </a:extLst>
          </p:cNvPr>
          <p:cNvSpPr txBox="1"/>
          <p:nvPr/>
        </p:nvSpPr>
        <p:spPr>
          <a:xfrm>
            <a:off x="4957886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수학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5D659-AC23-4430-9E30-39E2E1605B22}"/>
              </a:ext>
            </a:extLst>
          </p:cNvPr>
          <p:cNvSpPr txBox="1"/>
          <p:nvPr/>
        </p:nvSpPr>
        <p:spPr>
          <a:xfrm>
            <a:off x="6624927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탐구</a:t>
            </a:r>
            <a:r>
              <a:rPr lang="en-US" altLang="ko-KR" sz="1000" b="1" spc="-100" dirty="0">
                <a:latin typeface="+mn-ea"/>
                <a:ea typeface="+mn-ea"/>
              </a:rPr>
              <a:t>(2) 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3E2370F-D11F-4B9E-BDEC-695AD4041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733424"/>
              </p:ext>
            </p:extLst>
          </p:nvPr>
        </p:nvGraphicFramePr>
        <p:xfrm>
          <a:off x="939063" y="1772844"/>
          <a:ext cx="160694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D6E2BE4F-E316-499E-A596-D02A51CB14CC}"/>
              </a:ext>
            </a:extLst>
          </p:cNvPr>
          <p:cNvSpPr/>
          <p:nvPr/>
        </p:nvSpPr>
        <p:spPr bwMode="auto">
          <a:xfrm>
            <a:off x="1199524" y="205481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33.2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31" name="오른쪽 화살표 16">
            <a:extLst>
              <a:ext uri="{FF2B5EF4-FFF2-40B4-BE49-F238E27FC236}">
                <a16:creationId xmlns:a16="http://schemas.microsoft.com/office/drawing/2014/main" id="{71F56822-DF08-4E64-ACB1-77CC8097B46B}"/>
              </a:ext>
            </a:extLst>
          </p:cNvPr>
          <p:cNvSpPr/>
          <p:nvPr/>
        </p:nvSpPr>
        <p:spPr>
          <a:xfrm rot="18879139">
            <a:off x="1275741" y="243630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D1C2162-1169-4B2B-AF10-A19B0B100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194664"/>
              </p:ext>
            </p:extLst>
          </p:nvPr>
        </p:nvGraphicFramePr>
        <p:xfrm>
          <a:off x="3292966" y="1775815"/>
          <a:ext cx="1617880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C0FA0188-B097-40EF-B8D3-1B25577F2E99}"/>
              </a:ext>
            </a:extLst>
          </p:cNvPr>
          <p:cNvSpPr/>
          <p:nvPr/>
        </p:nvSpPr>
        <p:spPr bwMode="auto">
          <a:xfrm>
            <a:off x="3549351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4" name="오른쪽 화살표 19">
            <a:extLst>
              <a:ext uri="{FF2B5EF4-FFF2-40B4-BE49-F238E27FC236}">
                <a16:creationId xmlns:a16="http://schemas.microsoft.com/office/drawing/2014/main" id="{16A998F2-3459-494F-A46B-3F90D1DB431B}"/>
              </a:ext>
            </a:extLst>
          </p:cNvPr>
          <p:cNvSpPr/>
          <p:nvPr/>
        </p:nvSpPr>
        <p:spPr>
          <a:xfrm rot="18879139">
            <a:off x="3625568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1972FE17-0A1C-4ABD-8F63-9D29B3556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80195"/>
              </p:ext>
            </p:extLst>
          </p:nvPr>
        </p:nvGraphicFramePr>
        <p:xfrm>
          <a:off x="4950856" y="1765693"/>
          <a:ext cx="1623516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C549AA8-7AD5-4C49-B566-45DC528F0949}"/>
              </a:ext>
            </a:extLst>
          </p:cNvPr>
          <p:cNvSpPr/>
          <p:nvPr/>
        </p:nvSpPr>
        <p:spPr bwMode="auto">
          <a:xfrm>
            <a:off x="5209727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4.5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7" name="오른쪽 화살표 22">
            <a:extLst>
              <a:ext uri="{FF2B5EF4-FFF2-40B4-BE49-F238E27FC236}">
                <a16:creationId xmlns:a16="http://schemas.microsoft.com/office/drawing/2014/main" id="{B2138E0F-2520-43B8-B4FD-8ADAC9764F11}"/>
              </a:ext>
            </a:extLst>
          </p:cNvPr>
          <p:cNvSpPr/>
          <p:nvPr/>
        </p:nvSpPr>
        <p:spPr>
          <a:xfrm rot="18879139">
            <a:off x="5285944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771FB73-F7B8-417F-BF10-9A807CE58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332575"/>
              </p:ext>
            </p:extLst>
          </p:nvPr>
        </p:nvGraphicFramePr>
        <p:xfrm>
          <a:off x="6624562" y="1775815"/>
          <a:ext cx="162036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EB6799-140D-4543-892B-A7FD597BC6B5}"/>
              </a:ext>
            </a:extLst>
          </p:cNvPr>
          <p:cNvSpPr/>
          <p:nvPr/>
        </p:nvSpPr>
        <p:spPr bwMode="auto">
          <a:xfrm>
            <a:off x="6903674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13.9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40" name="오른쪽 화살표 25">
            <a:extLst>
              <a:ext uri="{FF2B5EF4-FFF2-40B4-BE49-F238E27FC236}">
                <a16:creationId xmlns:a16="http://schemas.microsoft.com/office/drawing/2014/main" id="{66A5ABCD-85F2-472E-B0CA-8D3CD8F5F5E9}"/>
              </a:ext>
            </a:extLst>
          </p:cNvPr>
          <p:cNvSpPr/>
          <p:nvPr/>
        </p:nvSpPr>
        <p:spPr>
          <a:xfrm rot="18879139">
            <a:off x="6979891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F6851-F919-4A4B-BCC5-558F11D338B6}"/>
              </a:ext>
            </a:extLst>
          </p:cNvPr>
          <p:cNvSpPr/>
          <p:nvPr/>
        </p:nvSpPr>
        <p:spPr>
          <a:xfrm>
            <a:off x="226326" y="3817524"/>
            <a:ext cx="2947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정규반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중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2022~2023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성적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(2))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확인이 가능한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성적 비교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367241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631208" y="32996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1369E2-5240-4418-A0F0-D359148C8E55}"/>
              </a:ext>
            </a:extLst>
          </p:cNvPr>
          <p:cNvSpPr/>
          <p:nvPr/>
        </p:nvSpPr>
        <p:spPr>
          <a:xfrm>
            <a:off x="791371" y="1204667"/>
            <a:ext cx="7538897" cy="24948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4B56476-0A16-4E40-9E3A-A3F5B9AAA00F}"/>
              </a:ext>
            </a:extLst>
          </p:cNvPr>
          <p:cNvSpPr/>
          <p:nvPr/>
        </p:nvSpPr>
        <p:spPr>
          <a:xfrm>
            <a:off x="719220" y="11284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CB1346D-8A49-43CE-B6CE-B2F558A73794}"/>
              </a:ext>
            </a:extLst>
          </p:cNvPr>
          <p:cNvSpPr/>
          <p:nvPr/>
        </p:nvSpPr>
        <p:spPr>
          <a:xfrm>
            <a:off x="1568624" y="371703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3711A58-BAF3-47D4-8C61-0B7E8D7D8437}"/>
              </a:ext>
            </a:extLst>
          </p:cNvPr>
          <p:cNvSpPr>
            <a:spLocks noChangeAspect="1"/>
          </p:cNvSpPr>
          <p:nvPr/>
        </p:nvSpPr>
        <p:spPr>
          <a:xfrm>
            <a:off x="1781388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8AB2FB-4D66-4604-8D77-8DF3C1C609EC}"/>
              </a:ext>
            </a:extLst>
          </p:cNvPr>
          <p:cNvSpPr>
            <a:spLocks noChangeAspect="1"/>
          </p:cNvSpPr>
          <p:nvPr/>
        </p:nvSpPr>
        <p:spPr>
          <a:xfrm>
            <a:off x="1864997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C7F1F19-2015-48CF-9056-85F1D8C73C3B}"/>
              </a:ext>
            </a:extLst>
          </p:cNvPr>
          <p:cNvSpPr>
            <a:spLocks noChangeAspect="1"/>
          </p:cNvSpPr>
          <p:nvPr/>
        </p:nvSpPr>
        <p:spPr>
          <a:xfrm>
            <a:off x="1958674" y="37205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61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DAD2A9-DB0B-4D46-A9CF-85B7A0ADF851}"/>
              </a:ext>
            </a:extLst>
          </p:cNvPr>
          <p:cNvSpPr/>
          <p:nvPr/>
        </p:nvSpPr>
        <p:spPr>
          <a:xfrm>
            <a:off x="336882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74D46-7E31-4ADA-8C73-FA0C205231A3}"/>
              </a:ext>
            </a:extLst>
          </p:cNvPr>
          <p:cNvSpPr txBox="1"/>
          <p:nvPr/>
        </p:nvSpPr>
        <p:spPr>
          <a:xfrm>
            <a:off x="337838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메이저 의대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6C4667-6A1D-4474-8EF3-DF8DA86FF7BA}"/>
              </a:ext>
            </a:extLst>
          </p:cNvPr>
          <p:cNvSpPr/>
          <p:nvPr/>
        </p:nvSpPr>
        <p:spPr>
          <a:xfrm>
            <a:off x="5619648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8F2782-2883-406F-AA4A-3A492E155439}"/>
              </a:ext>
            </a:extLst>
          </p:cNvPr>
          <p:cNvSpPr/>
          <p:nvPr/>
        </p:nvSpPr>
        <p:spPr>
          <a:xfrm>
            <a:off x="55097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8C3871-BCFD-427D-AFE6-9C6B9D8BAE38}"/>
              </a:ext>
            </a:extLst>
          </p:cNvPr>
          <p:cNvSpPr txBox="1"/>
          <p:nvPr/>
        </p:nvSpPr>
        <p:spPr>
          <a:xfrm>
            <a:off x="56053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서울대 의예과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143771-E9B3-47C4-88C6-F595ABBF3F7C}"/>
              </a:ext>
            </a:extLst>
          </p:cNvPr>
          <p:cNvSpPr txBox="1"/>
          <p:nvPr/>
        </p:nvSpPr>
        <p:spPr>
          <a:xfrm>
            <a:off x="5635003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전국 의예과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E1E68E02-B462-4489-8141-55EF50B330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944483"/>
              </p:ext>
            </p:extLst>
          </p:nvPr>
        </p:nvGraphicFramePr>
        <p:xfrm>
          <a:off x="591775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145DE-8740-43BE-A04C-475A8BF53E36}"/>
              </a:ext>
            </a:extLst>
          </p:cNvPr>
          <p:cNvSpPr/>
          <p:nvPr/>
        </p:nvSpPr>
        <p:spPr>
          <a:xfrm>
            <a:off x="279964" y="3481844"/>
            <a:ext cx="294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2020-2023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서울대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2018-2023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메이저 의대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전국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547FF0-8A31-439A-B3A3-957D52037532}"/>
              </a:ext>
            </a:extLst>
          </p:cNvPr>
          <p:cNvSpPr/>
          <p:nvPr/>
        </p:nvSpPr>
        <p:spPr>
          <a:xfrm>
            <a:off x="501789" y="786378"/>
            <a:ext cx="7403539" cy="25188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855BBF-A307-44A6-B29C-04DE7A029DF5}"/>
              </a:ext>
            </a:extLst>
          </p:cNvPr>
          <p:cNvSpPr/>
          <p:nvPr/>
        </p:nvSpPr>
        <p:spPr>
          <a:xfrm>
            <a:off x="429638" y="7101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3508BE30-FA03-47ED-B788-743925D99C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996497"/>
              </p:ext>
            </p:extLst>
          </p:nvPr>
        </p:nvGraphicFramePr>
        <p:xfrm>
          <a:off x="3409232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E29401-D588-4F65-9915-A000E6207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804967"/>
              </p:ext>
            </p:extLst>
          </p:nvPr>
        </p:nvGraphicFramePr>
        <p:xfrm>
          <a:off x="5651092" y="1374377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오른쪽 화살표 39">
            <a:extLst>
              <a:ext uri="{FF2B5EF4-FFF2-40B4-BE49-F238E27FC236}">
                <a16:creationId xmlns:a16="http://schemas.microsoft.com/office/drawing/2014/main" id="{447C23EB-4566-4851-A24E-296458696140}"/>
              </a:ext>
            </a:extLst>
          </p:cNvPr>
          <p:cNvSpPr/>
          <p:nvPr/>
        </p:nvSpPr>
        <p:spPr>
          <a:xfrm rot="20033870">
            <a:off x="3562679" y="1866098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>
            <a:extLst>
              <a:ext uri="{FF2B5EF4-FFF2-40B4-BE49-F238E27FC236}">
                <a16:creationId xmlns:a16="http://schemas.microsoft.com/office/drawing/2014/main" id="{3AAE47C0-AFA9-402D-A7CE-4F0C7534B362}"/>
              </a:ext>
            </a:extLst>
          </p:cNvPr>
          <p:cNvSpPr/>
          <p:nvPr/>
        </p:nvSpPr>
        <p:spPr>
          <a:xfrm rot="20033870">
            <a:off x="5757167" y="1864713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61926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590594" y="579410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99A959AA-45D0-4874-A14F-5A32291448BE}"/>
              </a:ext>
            </a:extLst>
          </p:cNvPr>
          <p:cNvSpPr/>
          <p:nvPr/>
        </p:nvSpPr>
        <p:spPr>
          <a:xfrm>
            <a:off x="1568624" y="335699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B9C48F5-15EE-42A6-B96C-9FDFB0D3C605}"/>
              </a:ext>
            </a:extLst>
          </p:cNvPr>
          <p:cNvSpPr>
            <a:spLocks noChangeAspect="1"/>
          </p:cNvSpPr>
          <p:nvPr/>
        </p:nvSpPr>
        <p:spPr>
          <a:xfrm>
            <a:off x="1781388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575583D-367C-4244-B965-E48FFFECF3C7}"/>
              </a:ext>
            </a:extLst>
          </p:cNvPr>
          <p:cNvSpPr>
            <a:spLocks noChangeAspect="1"/>
          </p:cNvSpPr>
          <p:nvPr/>
        </p:nvSpPr>
        <p:spPr>
          <a:xfrm>
            <a:off x="1864997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9A5CE80-94D6-4640-91BA-BB8E6B13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30361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28~29p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45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인디케이터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43150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782BB7-5EF0-460D-AF18-CF7A34093266}"/>
              </a:ext>
            </a:extLst>
          </p:cNvPr>
          <p:cNvSpPr/>
          <p:nvPr/>
        </p:nvSpPr>
        <p:spPr>
          <a:xfrm>
            <a:off x="243822" y="4231464"/>
            <a:ext cx="294643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0D85A2-3EEB-4377-AE1F-12433D905E86}"/>
              </a:ext>
            </a:extLst>
          </p:cNvPr>
          <p:cNvSpPr/>
          <p:nvPr/>
        </p:nvSpPr>
        <p:spPr>
          <a:xfrm>
            <a:off x="117260" y="523477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F338E1-97B3-42C3-8C9F-EA0373248BEF}"/>
              </a:ext>
            </a:extLst>
          </p:cNvPr>
          <p:cNvSpPr/>
          <p:nvPr/>
        </p:nvSpPr>
        <p:spPr>
          <a:xfrm>
            <a:off x="56456" y="431144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BEE846-4047-4519-B337-0998F623CC32}"/>
              </a:ext>
            </a:extLst>
          </p:cNvPr>
          <p:cNvSpPr/>
          <p:nvPr/>
        </p:nvSpPr>
        <p:spPr>
          <a:xfrm>
            <a:off x="252911" y="5630745"/>
            <a:ext cx="293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022731-C75C-4992-AF29-0995724A69A0}"/>
              </a:ext>
            </a:extLst>
          </p:cNvPr>
          <p:cNvGrpSpPr/>
          <p:nvPr/>
        </p:nvGrpSpPr>
        <p:grpSpPr>
          <a:xfrm>
            <a:off x="1062138" y="4705309"/>
            <a:ext cx="1368611" cy="461665"/>
            <a:chOff x="1673192" y="1029594"/>
            <a:chExt cx="1368611" cy="46166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796D249-DE21-4E79-BC52-D0E1401FDDE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C161242-8AAC-4404-A9FD-D9C2CD8AC419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88455BF5-D8F5-404A-8FE3-B98288A752D1}"/>
              </a:ext>
            </a:extLst>
          </p:cNvPr>
          <p:cNvSpPr/>
          <p:nvPr/>
        </p:nvSpPr>
        <p:spPr bwMode="auto">
          <a:xfrm rot="11713850">
            <a:off x="1914650" y="477809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037E7C-5DE7-4809-8A22-2AA26D33126D}"/>
              </a:ext>
            </a:extLst>
          </p:cNvPr>
          <p:cNvSpPr/>
          <p:nvPr/>
        </p:nvSpPr>
        <p:spPr>
          <a:xfrm>
            <a:off x="212342" y="4138520"/>
            <a:ext cx="3017420" cy="22203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038D00-521C-4758-A894-C4EEF54F4D52}"/>
              </a:ext>
            </a:extLst>
          </p:cNvPr>
          <p:cNvSpPr/>
          <p:nvPr/>
        </p:nvSpPr>
        <p:spPr>
          <a:xfrm>
            <a:off x="140190" y="40623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A1CA11-6631-45B7-878D-2575E7C21BC3}"/>
              </a:ext>
            </a:extLst>
          </p:cNvPr>
          <p:cNvGrpSpPr/>
          <p:nvPr/>
        </p:nvGrpSpPr>
        <p:grpSpPr>
          <a:xfrm>
            <a:off x="264731" y="6513604"/>
            <a:ext cx="2865324" cy="70838"/>
            <a:chOff x="4016896" y="2994487"/>
            <a:chExt cx="2865324" cy="125492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D40E1D2-654F-4CAA-AFE5-A6F87AEA1C77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7D72BF66-DCDB-406A-AF03-79B94D490EBB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54A728-F230-401C-9302-A212A44AC896}"/>
              </a:ext>
            </a:extLst>
          </p:cNvPr>
          <p:cNvSpPr/>
          <p:nvPr/>
        </p:nvSpPr>
        <p:spPr>
          <a:xfrm>
            <a:off x="159817" y="64158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9405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89669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737DB-E7C8-4897-B1C5-AFB84D47DB51}"/>
              </a:ext>
            </a:extLst>
          </p:cNvPr>
          <p:cNvSpPr/>
          <p:nvPr/>
        </p:nvSpPr>
        <p:spPr>
          <a:xfrm>
            <a:off x="246205" y="287206"/>
            <a:ext cx="292286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D3D009-AA38-4A86-95BC-7DA150970DAD}"/>
              </a:ext>
            </a:extLst>
          </p:cNvPr>
          <p:cNvSpPr/>
          <p:nvPr/>
        </p:nvSpPr>
        <p:spPr>
          <a:xfrm>
            <a:off x="51269" y="13023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EF3AA-A175-4165-BB11-E60723BD2F6A}"/>
              </a:ext>
            </a:extLst>
          </p:cNvPr>
          <p:cNvSpPr/>
          <p:nvPr/>
        </p:nvSpPr>
        <p:spPr>
          <a:xfrm>
            <a:off x="38129" y="3671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E78AE5-B815-432D-AD35-3C60B60E9884}"/>
              </a:ext>
            </a:extLst>
          </p:cNvPr>
          <p:cNvSpPr/>
          <p:nvPr/>
        </p:nvSpPr>
        <p:spPr>
          <a:xfrm>
            <a:off x="255295" y="1686487"/>
            <a:ext cx="297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92F682-7F8F-4302-B6C5-04F1D28D5582}"/>
              </a:ext>
            </a:extLst>
          </p:cNvPr>
          <p:cNvGrpSpPr/>
          <p:nvPr/>
        </p:nvGrpSpPr>
        <p:grpSpPr>
          <a:xfrm>
            <a:off x="1043811" y="761051"/>
            <a:ext cx="1411874" cy="461665"/>
            <a:chOff x="1673192" y="1029594"/>
            <a:chExt cx="1411874" cy="4616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B8C706-F1BC-41F6-B892-99B8CB15ED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827967-D3B6-4E57-BE18-05EE17A849B9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D3C3C2-5310-46B7-8E7A-95A2CC0C3C6F}"/>
              </a:ext>
            </a:extLst>
          </p:cNvPr>
          <p:cNvSpPr/>
          <p:nvPr/>
        </p:nvSpPr>
        <p:spPr>
          <a:xfrm>
            <a:off x="250751" y="2371958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7B311F-DB92-43E8-B02A-18E8CCF5E0B6}"/>
              </a:ext>
            </a:extLst>
          </p:cNvPr>
          <p:cNvSpPr/>
          <p:nvPr/>
        </p:nvSpPr>
        <p:spPr>
          <a:xfrm>
            <a:off x="69596" y="338709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29A7E9-D276-463B-957A-7EB4F24984A2}"/>
              </a:ext>
            </a:extLst>
          </p:cNvPr>
          <p:cNvSpPr/>
          <p:nvPr/>
        </p:nvSpPr>
        <p:spPr>
          <a:xfrm>
            <a:off x="56456" y="245193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802271-6DA9-48D6-A957-ADD591449536}"/>
              </a:ext>
            </a:extLst>
          </p:cNvPr>
          <p:cNvSpPr/>
          <p:nvPr/>
        </p:nvSpPr>
        <p:spPr>
          <a:xfrm>
            <a:off x="259839" y="3771239"/>
            <a:ext cx="3003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89BF22-BE22-4679-A527-0D684799E19C}"/>
              </a:ext>
            </a:extLst>
          </p:cNvPr>
          <p:cNvGrpSpPr/>
          <p:nvPr/>
        </p:nvGrpSpPr>
        <p:grpSpPr>
          <a:xfrm>
            <a:off x="1062138" y="2845803"/>
            <a:ext cx="1440619" cy="461665"/>
            <a:chOff x="1673192" y="1029594"/>
            <a:chExt cx="1440619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5F7BCD-4CAB-4A02-9AD1-3E945248C3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6896CF-AE62-40D9-8F7B-42724A244BE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085C71-9F51-4E7A-86D6-47D4C50FA7F6}"/>
              </a:ext>
            </a:extLst>
          </p:cNvPr>
          <p:cNvSpPr/>
          <p:nvPr/>
        </p:nvSpPr>
        <p:spPr>
          <a:xfrm>
            <a:off x="255296" y="4448177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03E989-B740-49DB-97F3-C56E090F8174}"/>
              </a:ext>
            </a:extLst>
          </p:cNvPr>
          <p:cNvSpPr/>
          <p:nvPr/>
        </p:nvSpPr>
        <p:spPr>
          <a:xfrm>
            <a:off x="69596" y="546331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BC0156-3BE9-47FC-90C7-2D117A8A39DA}"/>
              </a:ext>
            </a:extLst>
          </p:cNvPr>
          <p:cNvSpPr/>
          <p:nvPr/>
        </p:nvSpPr>
        <p:spPr>
          <a:xfrm>
            <a:off x="56456" y="452815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DC0313-1C70-4D01-A552-444C33135747}"/>
              </a:ext>
            </a:extLst>
          </p:cNvPr>
          <p:cNvSpPr/>
          <p:nvPr/>
        </p:nvSpPr>
        <p:spPr>
          <a:xfrm>
            <a:off x="264384" y="5847458"/>
            <a:ext cx="2938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330AE6-9DA1-4A5C-823F-1552131F2F1A}"/>
              </a:ext>
            </a:extLst>
          </p:cNvPr>
          <p:cNvGrpSpPr/>
          <p:nvPr/>
        </p:nvGrpSpPr>
        <p:grpSpPr>
          <a:xfrm>
            <a:off x="1062138" y="4922022"/>
            <a:ext cx="1483882" cy="461665"/>
            <a:chOff x="1673192" y="1029594"/>
            <a:chExt cx="1483882" cy="46166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C333E01-3CE9-4BEB-AE17-3638E3A1964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2FE8E3-42A4-4DC2-A7AD-79DC9DDE4698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5881A6-B104-4F33-A131-31C05D4952D0}"/>
              </a:ext>
            </a:extLst>
          </p:cNvPr>
          <p:cNvSpPr/>
          <p:nvPr/>
        </p:nvSpPr>
        <p:spPr>
          <a:xfrm>
            <a:off x="3397667" y="285932"/>
            <a:ext cx="29234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BD0140-C72A-45BC-AC6B-BB47CEA9C407}"/>
              </a:ext>
            </a:extLst>
          </p:cNvPr>
          <p:cNvSpPr/>
          <p:nvPr/>
        </p:nvSpPr>
        <p:spPr>
          <a:xfrm>
            <a:off x="3237948" y="130107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CB8A1-FD13-440F-87A6-B9BF2161C0BC}"/>
              </a:ext>
            </a:extLst>
          </p:cNvPr>
          <p:cNvSpPr/>
          <p:nvPr/>
        </p:nvSpPr>
        <p:spPr>
          <a:xfrm>
            <a:off x="3224808" y="36590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BA2B2A-E864-4D81-BFEA-360789ED8AD1}"/>
              </a:ext>
            </a:extLst>
          </p:cNvPr>
          <p:cNvSpPr/>
          <p:nvPr/>
        </p:nvSpPr>
        <p:spPr>
          <a:xfrm>
            <a:off x="3406757" y="1685213"/>
            <a:ext cx="2969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189B9B-CA37-476C-949C-E53D33A4D06F}"/>
              </a:ext>
            </a:extLst>
          </p:cNvPr>
          <p:cNvGrpSpPr/>
          <p:nvPr/>
        </p:nvGrpSpPr>
        <p:grpSpPr>
          <a:xfrm>
            <a:off x="4230490" y="759777"/>
            <a:ext cx="1368611" cy="461665"/>
            <a:chOff x="1673192" y="1029594"/>
            <a:chExt cx="1368611" cy="4616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B40D78-5CE7-4165-86E8-5650A303E6E3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E5DDCBA-F35E-4330-A926-6D4261EC8A01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80DD691-0917-4992-9277-A9CD41B90EA6}"/>
              </a:ext>
            </a:extLst>
          </p:cNvPr>
          <p:cNvSpPr/>
          <p:nvPr/>
        </p:nvSpPr>
        <p:spPr>
          <a:xfrm>
            <a:off x="3397669" y="2374874"/>
            <a:ext cx="2923484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025E89-3944-4E33-9A8D-089841450B20}"/>
              </a:ext>
            </a:extLst>
          </p:cNvPr>
          <p:cNvSpPr/>
          <p:nvPr/>
        </p:nvSpPr>
        <p:spPr>
          <a:xfrm>
            <a:off x="3237948" y="339001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3B9A3A-9FD9-4EC7-BBC4-794EC8352723}"/>
              </a:ext>
            </a:extLst>
          </p:cNvPr>
          <p:cNvSpPr/>
          <p:nvPr/>
        </p:nvSpPr>
        <p:spPr>
          <a:xfrm>
            <a:off x="3224808" y="245485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34DB0-F849-4240-A00B-FDE2190C8A5C}"/>
              </a:ext>
            </a:extLst>
          </p:cNvPr>
          <p:cNvSpPr/>
          <p:nvPr/>
        </p:nvSpPr>
        <p:spPr>
          <a:xfrm>
            <a:off x="3406758" y="3774155"/>
            <a:ext cx="2923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늘어지지 않고 표준 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선생님들께서 바자관 안을 계속 점검하면서 공부에 방해되는 요소들을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2F07A7-27E5-4026-9859-CCC396C0F63B}"/>
              </a:ext>
            </a:extLst>
          </p:cNvPr>
          <p:cNvGrpSpPr/>
          <p:nvPr/>
        </p:nvGrpSpPr>
        <p:grpSpPr>
          <a:xfrm>
            <a:off x="4230490" y="2848719"/>
            <a:ext cx="1411874" cy="461665"/>
            <a:chOff x="1673192" y="1029594"/>
            <a:chExt cx="1411874" cy="4616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0486E-3F72-4328-98E5-BD57B1C2D75B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390C40-E061-423E-9749-E8162769ACC4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4" name="화살표: 오른쪽으로 구부러짐 73">
            <a:extLst>
              <a:ext uri="{FF2B5EF4-FFF2-40B4-BE49-F238E27FC236}">
                <a16:creationId xmlns:a16="http://schemas.microsoft.com/office/drawing/2014/main" id="{30EF4067-A5B9-451E-9D02-BEB75FDC91E9}"/>
              </a:ext>
            </a:extLst>
          </p:cNvPr>
          <p:cNvSpPr/>
          <p:nvPr/>
        </p:nvSpPr>
        <p:spPr bwMode="auto">
          <a:xfrm rot="11713850">
            <a:off x="1940360" y="84875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화살표: 오른쪽으로 구부러짐 74">
            <a:extLst>
              <a:ext uri="{FF2B5EF4-FFF2-40B4-BE49-F238E27FC236}">
                <a16:creationId xmlns:a16="http://schemas.microsoft.com/office/drawing/2014/main" id="{D05338B6-F86B-4B41-B4D0-4AF9C6861290}"/>
              </a:ext>
            </a:extLst>
          </p:cNvPr>
          <p:cNvSpPr/>
          <p:nvPr/>
        </p:nvSpPr>
        <p:spPr bwMode="auto">
          <a:xfrm rot="11713850">
            <a:off x="1984246" y="290740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AB820C86-5C6C-43FC-A356-D7BE90AC6120}"/>
              </a:ext>
            </a:extLst>
          </p:cNvPr>
          <p:cNvSpPr/>
          <p:nvPr/>
        </p:nvSpPr>
        <p:spPr bwMode="auto">
          <a:xfrm rot="11713850">
            <a:off x="2028283" y="499854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화살표: 오른쪽으로 구부러짐 76">
            <a:extLst>
              <a:ext uri="{FF2B5EF4-FFF2-40B4-BE49-F238E27FC236}">
                <a16:creationId xmlns:a16="http://schemas.microsoft.com/office/drawing/2014/main" id="{CFF80224-EA25-40B7-B33F-C48886DABD59}"/>
              </a:ext>
            </a:extLst>
          </p:cNvPr>
          <p:cNvSpPr/>
          <p:nvPr/>
        </p:nvSpPr>
        <p:spPr bwMode="auto">
          <a:xfrm rot="11713850">
            <a:off x="5073637" y="82832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6CE6AA69-99D8-4F80-A32D-F9B04F182918}"/>
              </a:ext>
            </a:extLst>
          </p:cNvPr>
          <p:cNvSpPr/>
          <p:nvPr/>
        </p:nvSpPr>
        <p:spPr bwMode="auto">
          <a:xfrm rot="11713850">
            <a:off x="5117674" y="293218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9CCC32-DCEF-41D6-9D91-9ACB30815441}"/>
              </a:ext>
            </a:extLst>
          </p:cNvPr>
          <p:cNvSpPr/>
          <p:nvPr/>
        </p:nvSpPr>
        <p:spPr>
          <a:xfrm>
            <a:off x="3397667" y="4452954"/>
            <a:ext cx="2923485" cy="2119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E4C6D2-E072-4594-8765-0702274EB250}"/>
              </a:ext>
            </a:extLst>
          </p:cNvPr>
          <p:cNvSpPr/>
          <p:nvPr/>
        </p:nvSpPr>
        <p:spPr>
          <a:xfrm>
            <a:off x="3193583" y="5466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D55058-41C0-4093-A6BF-C24D3B1C63BF}"/>
              </a:ext>
            </a:extLst>
          </p:cNvPr>
          <p:cNvSpPr/>
          <p:nvPr/>
        </p:nvSpPr>
        <p:spPr>
          <a:xfrm>
            <a:off x="3224808" y="45329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933D04-6836-449F-9AEE-99A4B193F2DC}"/>
              </a:ext>
            </a:extLst>
          </p:cNvPr>
          <p:cNvSpPr/>
          <p:nvPr/>
        </p:nvSpPr>
        <p:spPr>
          <a:xfrm>
            <a:off x="3406757" y="5852235"/>
            <a:ext cx="2842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4368B29-6DD4-474F-A9B3-F54E9E4827D4}"/>
              </a:ext>
            </a:extLst>
          </p:cNvPr>
          <p:cNvGrpSpPr/>
          <p:nvPr/>
        </p:nvGrpSpPr>
        <p:grpSpPr>
          <a:xfrm>
            <a:off x="4230490" y="4926799"/>
            <a:ext cx="1440619" cy="461665"/>
            <a:chOff x="1673192" y="1029594"/>
            <a:chExt cx="1440619" cy="46166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35D7899-0AF2-41D2-85B2-31C36823CD0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A7C37A5-99E3-42BD-AA51-4ABE53270A84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7" name="화살표: 오른쪽으로 구부러짐 96">
            <a:extLst>
              <a:ext uri="{FF2B5EF4-FFF2-40B4-BE49-F238E27FC236}">
                <a16:creationId xmlns:a16="http://schemas.microsoft.com/office/drawing/2014/main" id="{1192FC57-C930-4581-BB0B-A9D5829D4051}"/>
              </a:ext>
            </a:extLst>
          </p:cNvPr>
          <p:cNvSpPr/>
          <p:nvPr/>
        </p:nvSpPr>
        <p:spPr bwMode="auto">
          <a:xfrm rot="11713850">
            <a:off x="5133336" y="498935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61469"/>
              </p:ext>
            </p:extLst>
          </p:nvPr>
        </p:nvGraphicFramePr>
        <p:xfrm>
          <a:off x="416495" y="899771"/>
          <a:ext cx="9073009" cy="833899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2023-10-31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35663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딱지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813240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45342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F8EA3-5D95-4E54-A6C8-3AF18A9669FC}"/>
              </a:ext>
            </a:extLst>
          </p:cNvPr>
          <p:cNvSpPr/>
          <p:nvPr/>
        </p:nvSpPr>
        <p:spPr>
          <a:xfrm>
            <a:off x="257471" y="295992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5BAC4A-B87F-44D2-96AA-028BE6FFC2B0}"/>
              </a:ext>
            </a:extLst>
          </p:cNvPr>
          <p:cNvSpPr/>
          <p:nvPr/>
        </p:nvSpPr>
        <p:spPr>
          <a:xfrm>
            <a:off x="351056" y="1245112"/>
            <a:ext cx="2692673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단과수강과 자습시간을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자기주도적으로 분배할 수 있게 해준다는 점이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마음에 들어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E24624F-FAAD-4F4E-8AF7-CAF491A924CF}"/>
              </a:ext>
            </a:extLst>
          </p:cNvPr>
          <p:cNvSpPr/>
          <p:nvPr/>
        </p:nvSpPr>
        <p:spPr>
          <a:xfrm>
            <a:off x="86948" y="37596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0D44E6-4B10-4CCC-BF63-771D6DB8A527}"/>
              </a:ext>
            </a:extLst>
          </p:cNvPr>
          <p:cNvSpPr/>
          <p:nvPr/>
        </p:nvSpPr>
        <p:spPr>
          <a:xfrm>
            <a:off x="242132" y="1762964"/>
            <a:ext cx="2984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담임선생님께서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옆에 위치하고 계셔서 편하게 궁금한 것이나 입시 상담을 받을 수 있었고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무엇보다 편하게 대해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장학혜택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덕에 경제적 부담 없이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수능을 한 번 더 볼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67D7472-9B26-4D47-B867-569FC779BF19}"/>
              </a:ext>
            </a:extLst>
          </p:cNvPr>
          <p:cNvGrpSpPr/>
          <p:nvPr/>
        </p:nvGrpSpPr>
        <p:grpSpPr>
          <a:xfrm>
            <a:off x="1092630" y="769837"/>
            <a:ext cx="1483882" cy="461665"/>
            <a:chOff x="1673192" y="1029594"/>
            <a:chExt cx="1483882" cy="4616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4296A7B-7A43-4310-95EE-DFCEAA7F70E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2338F3-4F25-482E-9D3D-F7AE2088DA70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5" name="화살표: 오른쪽으로 구부러짐 84">
            <a:extLst>
              <a:ext uri="{FF2B5EF4-FFF2-40B4-BE49-F238E27FC236}">
                <a16:creationId xmlns:a16="http://schemas.microsoft.com/office/drawing/2014/main" id="{E6894A2B-3678-425B-9A2A-7EC1ABD6CB1A}"/>
              </a:ext>
            </a:extLst>
          </p:cNvPr>
          <p:cNvSpPr/>
          <p:nvPr/>
        </p:nvSpPr>
        <p:spPr bwMode="auto">
          <a:xfrm rot="11713850">
            <a:off x="2039513" y="84731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5385D0A-DEB5-426F-995C-C66A03B386AF}"/>
              </a:ext>
            </a:extLst>
          </p:cNvPr>
          <p:cNvSpPr/>
          <p:nvPr/>
        </p:nvSpPr>
        <p:spPr>
          <a:xfrm>
            <a:off x="257471" y="2381118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E972D4-35FE-4C48-B898-3A241BD93BD1}"/>
              </a:ext>
            </a:extLst>
          </p:cNvPr>
          <p:cNvSpPr/>
          <p:nvPr/>
        </p:nvSpPr>
        <p:spPr>
          <a:xfrm>
            <a:off x="100088" y="339625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C83006-BB07-46BD-9F4D-E37D8435D6A0}"/>
              </a:ext>
            </a:extLst>
          </p:cNvPr>
          <p:cNvSpPr/>
          <p:nvPr/>
        </p:nvSpPr>
        <p:spPr>
          <a:xfrm>
            <a:off x="86948" y="246109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F8BB8F5-F199-408C-8314-5F817385C257}"/>
              </a:ext>
            </a:extLst>
          </p:cNvPr>
          <p:cNvSpPr/>
          <p:nvPr/>
        </p:nvSpPr>
        <p:spPr>
          <a:xfrm>
            <a:off x="266560" y="3780399"/>
            <a:ext cx="296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335FCD-87E5-41DB-B05B-E62A5C0AD87E}"/>
              </a:ext>
            </a:extLst>
          </p:cNvPr>
          <p:cNvGrpSpPr/>
          <p:nvPr/>
        </p:nvGrpSpPr>
        <p:grpSpPr>
          <a:xfrm>
            <a:off x="1092630" y="2854963"/>
            <a:ext cx="1512627" cy="461665"/>
            <a:chOff x="1673192" y="1029594"/>
            <a:chExt cx="1512627" cy="46166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225ABCD-18C3-4554-9A5F-A9623BA580D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7ED6B56-EB51-43AC-A8DF-CD4AC014047A}"/>
                </a:ext>
              </a:extLst>
            </p:cNvPr>
            <p:cNvSpPr/>
            <p:nvPr/>
          </p:nvSpPr>
          <p:spPr bwMode="auto">
            <a:xfrm>
              <a:off x="2897819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006884D-656F-4457-B860-5066D0C6A5F8}"/>
              </a:ext>
            </a:extLst>
          </p:cNvPr>
          <p:cNvGrpSpPr/>
          <p:nvPr/>
        </p:nvGrpSpPr>
        <p:grpSpPr>
          <a:xfrm>
            <a:off x="274100" y="2908781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515F095-B80E-4AB1-98E8-6BFA859A7E16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D251C48-0DF5-4F47-BC79-4D6757FCE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54D1D36-0A84-43D2-A998-C9DB5BC09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6FD0FE-1DD6-4CE4-A80B-335329E1029C}"/>
              </a:ext>
            </a:extLst>
          </p:cNvPr>
          <p:cNvSpPr/>
          <p:nvPr/>
        </p:nvSpPr>
        <p:spPr>
          <a:xfrm>
            <a:off x="164450" y="28034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6" name="화살표: 오른쪽으로 구부러짐 105">
            <a:extLst>
              <a:ext uri="{FF2B5EF4-FFF2-40B4-BE49-F238E27FC236}">
                <a16:creationId xmlns:a16="http://schemas.microsoft.com/office/drawing/2014/main" id="{E77AED3A-D1A3-44A1-9471-94E1535217CD}"/>
              </a:ext>
            </a:extLst>
          </p:cNvPr>
          <p:cNvSpPr/>
          <p:nvPr/>
        </p:nvSpPr>
        <p:spPr bwMode="auto">
          <a:xfrm rot="11713850">
            <a:off x="2065072" y="29063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C9C9C0E-2C45-4AB1-88AB-4F1F1C50F2DE}"/>
              </a:ext>
            </a:extLst>
          </p:cNvPr>
          <p:cNvSpPr/>
          <p:nvPr/>
        </p:nvSpPr>
        <p:spPr>
          <a:xfrm>
            <a:off x="260327" y="4482806"/>
            <a:ext cx="2917830" cy="21581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F796F5-3891-4C5C-9AC2-EA432B25AF43}"/>
              </a:ext>
            </a:extLst>
          </p:cNvPr>
          <p:cNvSpPr/>
          <p:nvPr/>
        </p:nvSpPr>
        <p:spPr>
          <a:xfrm>
            <a:off x="69596" y="5497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재수를 위해 타지로 나가는 것이 큰 부담이었는데 러셀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생겨서 다행히 광주에서 재수생활을 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94117-2730-4F97-9F03-B84B8DA9B7A4}"/>
              </a:ext>
            </a:extLst>
          </p:cNvPr>
          <p:cNvSpPr/>
          <p:nvPr/>
        </p:nvSpPr>
        <p:spPr>
          <a:xfrm>
            <a:off x="56456" y="45627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43C528-10D0-4D38-975A-F0680C2EAC19}"/>
              </a:ext>
            </a:extLst>
          </p:cNvPr>
          <p:cNvSpPr/>
          <p:nvPr/>
        </p:nvSpPr>
        <p:spPr>
          <a:xfrm>
            <a:off x="269416" y="5882087"/>
            <a:ext cx="2963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 후 스스로 총평을 작성하도록 한 것이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 노트 정리 시에 아주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급식이 맛있었고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수업이 아주 가까워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승강반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제도 또한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중반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동기부여를 살짝 잃으려고 할 때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향한 욕구가 그것을 대체했습니다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741BD2-5614-466E-8A77-F2D4C3E7D918}"/>
              </a:ext>
            </a:extLst>
          </p:cNvPr>
          <p:cNvGrpSpPr/>
          <p:nvPr/>
        </p:nvGrpSpPr>
        <p:grpSpPr>
          <a:xfrm>
            <a:off x="1062138" y="4956651"/>
            <a:ext cx="1458715" cy="461665"/>
            <a:chOff x="1673192" y="1029594"/>
            <a:chExt cx="1458715" cy="46166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79F192-ADA6-4968-96A6-68A4A757E51A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8C0E7EC-4A60-472A-A145-66573EFA31F6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4" name="화살표: 오른쪽으로 구부러짐 113">
            <a:extLst>
              <a:ext uri="{FF2B5EF4-FFF2-40B4-BE49-F238E27FC236}">
                <a16:creationId xmlns:a16="http://schemas.microsoft.com/office/drawing/2014/main" id="{BB16E4F2-7009-4BF8-AED4-33FB34A57333}"/>
              </a:ext>
            </a:extLst>
          </p:cNvPr>
          <p:cNvSpPr/>
          <p:nvPr/>
        </p:nvSpPr>
        <p:spPr bwMode="auto">
          <a:xfrm rot="11713850">
            <a:off x="1986694" y="504012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CF73F4-881A-4627-AF6D-4C58E516AA49}"/>
              </a:ext>
            </a:extLst>
          </p:cNvPr>
          <p:cNvSpPr/>
          <p:nvPr/>
        </p:nvSpPr>
        <p:spPr>
          <a:xfrm>
            <a:off x="3404683" y="289749"/>
            <a:ext cx="2916469" cy="217134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F4A0BE-BBC3-4018-B1FF-44CDCAE829C5}"/>
              </a:ext>
            </a:extLst>
          </p:cNvPr>
          <p:cNvSpPr/>
          <p:nvPr/>
        </p:nvSpPr>
        <p:spPr>
          <a:xfrm>
            <a:off x="3237948" y="130488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A5366D-5B55-4D2A-9158-F0AFB36D587F}"/>
              </a:ext>
            </a:extLst>
          </p:cNvPr>
          <p:cNvSpPr/>
          <p:nvPr/>
        </p:nvSpPr>
        <p:spPr>
          <a:xfrm>
            <a:off x="3224808" y="36972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064E1A6-2B5E-4BEE-A26B-9B4F4464BB77}"/>
              </a:ext>
            </a:extLst>
          </p:cNvPr>
          <p:cNvSpPr/>
          <p:nvPr/>
        </p:nvSpPr>
        <p:spPr>
          <a:xfrm>
            <a:off x="3413772" y="1689031"/>
            <a:ext cx="2916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대치동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있다는 것이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12297F3-4DB0-436C-AE5D-49D9DDFB895E}"/>
              </a:ext>
            </a:extLst>
          </p:cNvPr>
          <p:cNvGrpSpPr/>
          <p:nvPr/>
        </p:nvGrpSpPr>
        <p:grpSpPr>
          <a:xfrm>
            <a:off x="4230490" y="763595"/>
            <a:ext cx="1440619" cy="461665"/>
            <a:chOff x="1673192" y="1029594"/>
            <a:chExt cx="1440619" cy="46166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8C8E12B-26DA-4833-8C6E-BD13A47BB72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BCCF9A3-0B9B-4B1D-8B54-55365335564B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74.0%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2" name="화살표: 오른쪽으로 구부러짐 121">
            <a:extLst>
              <a:ext uri="{FF2B5EF4-FFF2-40B4-BE49-F238E27FC236}">
                <a16:creationId xmlns:a16="http://schemas.microsoft.com/office/drawing/2014/main" id="{56081F5A-CF2D-43E3-9BB1-5566E6AF1413}"/>
              </a:ext>
            </a:extLst>
          </p:cNvPr>
          <p:cNvSpPr/>
          <p:nvPr/>
        </p:nvSpPr>
        <p:spPr bwMode="auto">
          <a:xfrm rot="11713850">
            <a:off x="5123971" y="82191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637D94-7A4A-416B-B8FC-495273C6DCCA}"/>
              </a:ext>
            </a:extLst>
          </p:cNvPr>
          <p:cNvSpPr/>
          <p:nvPr/>
        </p:nvSpPr>
        <p:spPr>
          <a:xfrm>
            <a:off x="3413565" y="2494454"/>
            <a:ext cx="2916469" cy="21713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3247120-FFC5-4D4E-84C9-7B955AA702D7}"/>
              </a:ext>
            </a:extLst>
          </p:cNvPr>
          <p:cNvSpPr/>
          <p:nvPr/>
        </p:nvSpPr>
        <p:spPr>
          <a:xfrm>
            <a:off x="3218106" y="350959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원터스쿨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바자관의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분위기가 좋아서 공부에 몰입할 수 있었고 강사진도 뛰어났기 때문에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1267C3-59B8-4E58-B7D1-C6AFD3C3A6F1}"/>
              </a:ext>
            </a:extLst>
          </p:cNvPr>
          <p:cNvSpPr/>
          <p:nvPr/>
        </p:nvSpPr>
        <p:spPr>
          <a:xfrm>
            <a:off x="3246911" y="25744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울산대학교 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최상위권 남학생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의대전문관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오세욱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555C3-7389-41A6-A19F-21BC0B902999}"/>
              </a:ext>
            </a:extLst>
          </p:cNvPr>
          <p:cNvSpPr/>
          <p:nvPr/>
        </p:nvSpPr>
        <p:spPr>
          <a:xfrm>
            <a:off x="3422654" y="3893735"/>
            <a:ext cx="2978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철저한 관리로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방해되는 요소들을 전부 제거하고 학업에만 집중할 수 있도록 분위기가 조성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공부하는 데 많은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기숙의 경우 숙소가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침대로 되어있어 편안하고 화장실의 수용인원이 많아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생활면에서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불편함 없이 학업에만 열중할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F9AF87-D429-447F-910A-F0E52530E36C}"/>
              </a:ext>
            </a:extLst>
          </p:cNvPr>
          <p:cNvGrpSpPr/>
          <p:nvPr/>
        </p:nvGrpSpPr>
        <p:grpSpPr>
          <a:xfrm>
            <a:off x="4252593" y="2968299"/>
            <a:ext cx="1458715" cy="461665"/>
            <a:chOff x="1673192" y="1029594"/>
            <a:chExt cx="1458715" cy="46166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68171E6-8D9D-4D4F-A661-53F89EADBC2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2E5C6A3-3FEB-4025-B1B6-2CB8DD2B708F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77.5%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0" name="화살표: 오른쪽으로 구부러짐 129">
            <a:extLst>
              <a:ext uri="{FF2B5EF4-FFF2-40B4-BE49-F238E27FC236}">
                <a16:creationId xmlns:a16="http://schemas.microsoft.com/office/drawing/2014/main" id="{3F7D5608-3E9C-45E9-9E98-C7910EAAAE0F}"/>
              </a:ext>
            </a:extLst>
          </p:cNvPr>
          <p:cNvSpPr/>
          <p:nvPr/>
        </p:nvSpPr>
        <p:spPr bwMode="auto">
          <a:xfrm rot="11713850">
            <a:off x="5190111" y="30415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1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55319" y="1269730"/>
            <a:ext cx="338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러셀에서</a:t>
            </a:r>
            <a:r>
              <a:rPr lang="ko-KR" altLang="en-US" sz="1200" b="1" spc="-100" dirty="0">
                <a:latin typeface="+mn-ea"/>
                <a:ea typeface="+mn-ea"/>
              </a:rPr>
              <a:t> 최상위권 </a:t>
            </a:r>
            <a:r>
              <a:rPr lang="ko-KR" altLang="en-US" sz="1200" b="1" spc="-100" dirty="0" err="1">
                <a:latin typeface="+mn-ea"/>
                <a:ea typeface="+mn-ea"/>
              </a:rPr>
              <a:t>대입성공이</a:t>
            </a:r>
            <a:r>
              <a:rPr lang="ko-KR" altLang="en-US" sz="1200" b="1" spc="-100" dirty="0">
                <a:latin typeface="+mn-ea"/>
                <a:ea typeface="+mn-ea"/>
              </a:rPr>
              <a:t> 가능한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러셀만의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200" b="1" spc="-100" dirty="0">
                <a:latin typeface="+mn-ea"/>
                <a:ea typeface="+mn-ea"/>
              </a:rPr>
              <a:t>이었습니다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56832"/>
              </p:ext>
            </p:extLst>
          </p:nvPr>
        </p:nvGraphicFramePr>
        <p:xfrm>
          <a:off x="8104412" y="211913"/>
          <a:ext cx="1800000" cy="134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일러스트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 영역 하단 후기 고정 노출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89972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학원별</a:t>
              </a:r>
              <a:b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모집안내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049161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53286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1889631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96DB51F-402C-4FC8-9B13-8B6BC0A2D3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/>
          <a:stretch/>
        </p:blipFill>
        <p:spPr>
          <a:xfrm>
            <a:off x="3790891" y="2281655"/>
            <a:ext cx="2214114" cy="14259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1917766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524477" y="3789290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36881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18456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1851937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37021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F959DA-785C-4166-B794-EC0321507A2E}"/>
              </a:ext>
            </a:extLst>
          </p:cNvPr>
          <p:cNvSpPr/>
          <p:nvPr/>
        </p:nvSpPr>
        <p:spPr>
          <a:xfrm>
            <a:off x="3426418" y="4571861"/>
            <a:ext cx="2926944" cy="1161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050D5D-E150-4EA1-8B74-6FA35AD84AD3}"/>
              </a:ext>
            </a:extLst>
          </p:cNvPr>
          <p:cNvSpPr/>
          <p:nvPr/>
        </p:nvSpPr>
        <p:spPr>
          <a:xfrm>
            <a:off x="3426418" y="4607647"/>
            <a:ext cx="2926944" cy="8309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넓어서 공부하기에 답답한 느낌이 들지 않았고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책상도 책과 필기구를 여럿 올려놓기에도 충분히 넓어서 좋았습니다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책장이 바로 옆에 있어 책을 꺼내고 넣기에 편리했습니다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잠이 올 때 서서 공부할 수 있는 </a:t>
            </a:r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스탠딩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책상이 있는 것도 좋았습니다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시간표가 수능 시간표와 비슷하게 짜여 있어서 오랜 시간 집중을 요구하는 수능 리듬을 유지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하기에 좋았습니다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B6567D-30A2-4CE2-BE98-6CC0502F00C8}"/>
              </a:ext>
            </a:extLst>
          </p:cNvPr>
          <p:cNvSpPr/>
          <p:nvPr/>
        </p:nvSpPr>
        <p:spPr>
          <a:xfrm>
            <a:off x="4265130" y="5365917"/>
            <a:ext cx="2088232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 컴퓨터공학부 합격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김세현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B54CF1-A3A9-4631-A8EA-B36B8B66B991}"/>
              </a:ext>
            </a:extLst>
          </p:cNvPr>
          <p:cNvSpPr/>
          <p:nvPr/>
        </p:nvSpPr>
        <p:spPr>
          <a:xfrm>
            <a:off x="73719" y="17060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34061D6-18FD-4D56-B792-DC4F4C871206}"/>
              </a:ext>
            </a:extLst>
          </p:cNvPr>
          <p:cNvSpPr/>
          <p:nvPr/>
        </p:nvSpPr>
        <p:spPr>
          <a:xfrm>
            <a:off x="233046" y="1713653"/>
            <a:ext cx="2965974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00D1242-A4D9-4EFE-84E0-6BCAA3B2345B}"/>
              </a:ext>
            </a:extLst>
          </p:cNvPr>
          <p:cNvSpPr/>
          <p:nvPr/>
        </p:nvSpPr>
        <p:spPr>
          <a:xfrm>
            <a:off x="3355800" y="45004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800994" y="494814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747106" y="22483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264965" y="3363255"/>
            <a:ext cx="3328890" cy="3133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3241562" y="619482"/>
            <a:ext cx="3352293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1869952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30p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pic>
        <p:nvPicPr>
          <p:cNvPr id="75" name="Picture 2" descr="학습 동선 최소화">
            <a:extLst>
              <a:ext uri="{FF2B5EF4-FFF2-40B4-BE49-F238E27FC236}">
                <a16:creationId xmlns:a16="http://schemas.microsoft.com/office/drawing/2014/main" id="{A468C375-7EF9-4EAA-8D4E-D840F6C0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3" y="2567137"/>
            <a:ext cx="2880320" cy="162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50EBB76-7387-4355-B5B2-24654907A4B8}"/>
              </a:ext>
            </a:extLst>
          </p:cNvPr>
          <p:cNvSpPr txBox="1"/>
          <p:nvPr/>
        </p:nvSpPr>
        <p:spPr>
          <a:xfrm>
            <a:off x="1496616" y="422166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시설 및 운영 방법은 상이합니다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2142590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</a:t>
            </a:r>
            <a:r>
              <a:rPr lang="en-US" altLang="ko-KR" sz="900" spc="-150" dirty="0">
                <a:latin typeface="+mn-ea"/>
                <a:ea typeface="+mn-ea"/>
              </a:rPr>
              <a:t>(</a:t>
            </a:r>
            <a:r>
              <a:rPr lang="ko-KR" altLang="en-US" sz="900" spc="-150" dirty="0">
                <a:latin typeface="+mn-ea"/>
                <a:ea typeface="+mn-ea"/>
              </a:rPr>
              <a:t>식당</a:t>
            </a:r>
            <a:r>
              <a:rPr lang="en-US" altLang="ko-KR" sz="900" spc="-150" dirty="0">
                <a:latin typeface="+mn-ea"/>
                <a:ea typeface="+mn-ea"/>
              </a:rPr>
              <a:t>)</a:t>
            </a:r>
            <a:r>
              <a:rPr lang="ko-KR" altLang="en-US" sz="900" spc="-150" dirty="0">
                <a:latin typeface="+mn-ea"/>
                <a:ea typeface="+mn-ea"/>
              </a:rPr>
              <a:t>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189664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3258515" y="908509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258517" y="64689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64965" y="343447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64964" y="3829129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13D99-081B-46ED-90CE-BC724330AF55}"/>
              </a:ext>
            </a:extLst>
          </p:cNvPr>
          <p:cNvSpPr txBox="1"/>
          <p:nvPr/>
        </p:nvSpPr>
        <p:spPr>
          <a:xfrm>
            <a:off x="4878363" y="6233487"/>
            <a:ext cx="1556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학원별로 시설은 상이할 수 있습니다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30216DC-CE9B-4EF6-AEA7-43FE6877A035}"/>
              </a:ext>
            </a:extLst>
          </p:cNvPr>
          <p:cNvGrpSpPr/>
          <p:nvPr/>
        </p:nvGrpSpPr>
        <p:grpSpPr>
          <a:xfrm>
            <a:off x="3284038" y="4458356"/>
            <a:ext cx="3133585" cy="1762641"/>
            <a:chOff x="1460612" y="2462155"/>
            <a:chExt cx="5180875" cy="2914242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4D03AE9-913C-4996-AC30-1C05AE6E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612" y="2462155"/>
              <a:ext cx="5180875" cy="2914242"/>
            </a:xfrm>
            <a:prstGeom prst="rect">
              <a:avLst/>
            </a:prstGeom>
          </p:spPr>
        </p:pic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979839-73AA-4285-AFE3-276149508296}"/>
                </a:ext>
              </a:extLst>
            </p:cNvPr>
            <p:cNvSpPr/>
            <p:nvPr/>
          </p:nvSpPr>
          <p:spPr bwMode="auto">
            <a:xfrm>
              <a:off x="3965144" y="5100947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설명선 2 8">
              <a:extLst>
                <a:ext uri="{FF2B5EF4-FFF2-40B4-BE49-F238E27FC236}">
                  <a16:creationId xmlns:a16="http://schemas.microsoft.com/office/drawing/2014/main" id="{365C1EF4-1C61-4DC6-9CBA-EFD0843C2C51}"/>
                </a:ext>
              </a:extLst>
            </p:cNvPr>
            <p:cNvSpPr/>
            <p:nvPr/>
          </p:nvSpPr>
          <p:spPr bwMode="auto">
            <a:xfrm>
              <a:off x="5356683" y="4993975"/>
              <a:ext cx="1027914" cy="236998"/>
            </a:xfrm>
            <a:prstGeom prst="borderCallout2">
              <a:avLst>
                <a:gd name="adj1" fmla="val 81786"/>
                <a:gd name="adj2" fmla="val 342"/>
                <a:gd name="adj3" fmla="val 81917"/>
                <a:gd name="adj4" fmla="val -30538"/>
                <a:gd name="adj5" fmla="val 84424"/>
                <a:gd name="adj6" fmla="val -126395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넓은 학습 환경</a:t>
              </a:r>
              <a:endParaRPr lang="ko-KR" altLang="en-US" sz="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48FE0CA-5E09-4C98-8F9C-146DF7A82CFC}"/>
                </a:ext>
              </a:extLst>
            </p:cNvPr>
            <p:cNvSpPr/>
            <p:nvPr/>
          </p:nvSpPr>
          <p:spPr bwMode="auto">
            <a:xfrm>
              <a:off x="4484948" y="3072141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설명선 2 10">
              <a:extLst>
                <a:ext uri="{FF2B5EF4-FFF2-40B4-BE49-F238E27FC236}">
                  <a16:creationId xmlns:a16="http://schemas.microsoft.com/office/drawing/2014/main" id="{8A3760BB-BE9C-4B29-A0EA-410278AFAA43}"/>
                </a:ext>
              </a:extLst>
            </p:cNvPr>
            <p:cNvSpPr/>
            <p:nvPr/>
          </p:nvSpPr>
          <p:spPr bwMode="auto">
            <a:xfrm>
              <a:off x="5176781" y="2793656"/>
              <a:ext cx="1130705" cy="236998"/>
            </a:xfrm>
            <a:prstGeom prst="borderCallout2">
              <a:avLst>
                <a:gd name="adj1" fmla="val 76036"/>
                <a:gd name="adj2" fmla="val -289"/>
                <a:gd name="adj3" fmla="val 76166"/>
                <a:gd name="adj4" fmla="val -28016"/>
                <a:gd name="adj5" fmla="val 138643"/>
                <a:gd name="adj6" fmla="val -52752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쾌적한 학습 환경</a:t>
              </a:r>
              <a:endParaRPr lang="en-US" altLang="ko-KR" sz="7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2367932-B69C-4D4E-A725-5241E0874872}"/>
                </a:ext>
              </a:extLst>
            </p:cNvPr>
            <p:cNvSpPr/>
            <p:nvPr/>
          </p:nvSpPr>
          <p:spPr bwMode="auto">
            <a:xfrm>
              <a:off x="5601084" y="3864229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설명선 2 12">
              <a:extLst>
                <a:ext uri="{FF2B5EF4-FFF2-40B4-BE49-F238E27FC236}">
                  <a16:creationId xmlns:a16="http://schemas.microsoft.com/office/drawing/2014/main" id="{6C2F7BE0-9694-4FA5-A410-85ABBB97214A}"/>
                </a:ext>
              </a:extLst>
            </p:cNvPr>
            <p:cNvSpPr/>
            <p:nvPr/>
          </p:nvSpPr>
          <p:spPr bwMode="auto">
            <a:xfrm>
              <a:off x="5367930" y="4100417"/>
              <a:ext cx="1130705" cy="236998"/>
            </a:xfrm>
            <a:prstGeom prst="borderCallout2">
              <a:avLst>
                <a:gd name="adj1" fmla="val -3571"/>
                <a:gd name="adj2" fmla="val 49201"/>
                <a:gd name="adj3" fmla="val -31204"/>
                <a:gd name="adj4" fmla="val 30135"/>
                <a:gd name="adj5" fmla="val -69236"/>
                <a:gd name="adj6" fmla="val 25205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 청정 구역 유지</a:t>
              </a:r>
              <a:endParaRPr lang="ko-KR" altLang="en-US" sz="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275252B-642D-4759-B31C-994C258645AF}"/>
                </a:ext>
              </a:extLst>
            </p:cNvPr>
            <p:cNvSpPr/>
            <p:nvPr/>
          </p:nvSpPr>
          <p:spPr bwMode="auto">
            <a:xfrm>
              <a:off x="3242916" y="3159025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설명선 2 14">
              <a:extLst>
                <a:ext uri="{FF2B5EF4-FFF2-40B4-BE49-F238E27FC236}">
                  <a16:creationId xmlns:a16="http://schemas.microsoft.com/office/drawing/2014/main" id="{32ACFFAE-B92F-438A-BCE8-774385B3812E}"/>
                </a:ext>
              </a:extLst>
            </p:cNvPr>
            <p:cNvSpPr/>
            <p:nvPr/>
          </p:nvSpPr>
          <p:spPr bwMode="auto">
            <a:xfrm>
              <a:off x="1832977" y="2729770"/>
              <a:ext cx="934467" cy="260698"/>
            </a:xfrm>
            <a:prstGeom prst="borderCallout2">
              <a:avLst>
                <a:gd name="adj1" fmla="val 72202"/>
                <a:gd name="adj2" fmla="val 99333"/>
                <a:gd name="adj3" fmla="val 78669"/>
                <a:gd name="adj4" fmla="val 138031"/>
                <a:gd name="adj5" fmla="val 170686"/>
                <a:gd name="adj6" fmla="val 149291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광대역 무선망</a:t>
              </a:r>
              <a:endParaRPr lang="en-US" altLang="ko-KR" sz="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524F5A3-95F1-4752-839E-64A26745552F}"/>
                </a:ext>
              </a:extLst>
            </p:cNvPr>
            <p:cNvSpPr/>
            <p:nvPr/>
          </p:nvSpPr>
          <p:spPr bwMode="auto">
            <a:xfrm>
              <a:off x="2721317" y="4080253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설명선 2 16">
              <a:extLst>
                <a:ext uri="{FF2B5EF4-FFF2-40B4-BE49-F238E27FC236}">
                  <a16:creationId xmlns:a16="http://schemas.microsoft.com/office/drawing/2014/main" id="{9FD11758-A3AE-4A5F-88A5-CCC48ED098AD}"/>
                </a:ext>
              </a:extLst>
            </p:cNvPr>
            <p:cNvSpPr/>
            <p:nvPr/>
          </p:nvSpPr>
          <p:spPr bwMode="auto">
            <a:xfrm>
              <a:off x="1667512" y="3536949"/>
              <a:ext cx="1027914" cy="260698"/>
            </a:xfrm>
            <a:prstGeom prst="borderCallout2">
              <a:avLst>
                <a:gd name="adj1" fmla="val 94124"/>
                <a:gd name="adj2" fmla="val 54855"/>
                <a:gd name="adj3" fmla="val 141571"/>
                <a:gd name="adj4" fmla="val 93093"/>
                <a:gd name="adj5" fmla="val 223359"/>
                <a:gd name="adj6" fmla="val 107908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책상</a:t>
              </a:r>
              <a:r>
                <a:rPr lang="en-US" altLang="ko-KR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가림막</a:t>
              </a:r>
              <a:endParaRPr lang="en-US" altLang="ko-KR" sz="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2405490-BD30-4C99-A06A-FF357FD93172}"/>
                </a:ext>
              </a:extLst>
            </p:cNvPr>
            <p:cNvSpPr/>
            <p:nvPr/>
          </p:nvSpPr>
          <p:spPr bwMode="auto">
            <a:xfrm>
              <a:off x="2181469" y="4728325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설명선 2 18">
              <a:extLst>
                <a:ext uri="{FF2B5EF4-FFF2-40B4-BE49-F238E27FC236}">
                  <a16:creationId xmlns:a16="http://schemas.microsoft.com/office/drawing/2014/main" id="{696A5CFD-1438-4816-B200-E62B2A41107F}"/>
                </a:ext>
              </a:extLst>
            </p:cNvPr>
            <p:cNvSpPr/>
            <p:nvPr/>
          </p:nvSpPr>
          <p:spPr bwMode="auto">
            <a:xfrm>
              <a:off x="1492693" y="4312198"/>
              <a:ext cx="1368152" cy="346990"/>
            </a:xfrm>
            <a:prstGeom prst="borderCallout2">
              <a:avLst>
                <a:gd name="adj1" fmla="val 33862"/>
                <a:gd name="adj2" fmla="val 98072"/>
                <a:gd name="adj3" fmla="val 34951"/>
                <a:gd name="adj4" fmla="val 159877"/>
                <a:gd name="adj5" fmla="val 33122"/>
                <a:gd name="adj6" fmla="val 160772"/>
              </a:avLst>
            </a:prstGeom>
            <a:solidFill>
              <a:schemeClr val="bg1"/>
            </a:solidFill>
            <a:ln w="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콘센트가 있는 넓은 책상</a:t>
              </a:r>
              <a:endParaRPr lang="en-US" altLang="ko-KR" sz="7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7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편안한 의자</a:t>
              </a:r>
              <a:r>
                <a:rPr lang="en-US" altLang="ko-KR" sz="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시디즈</a:t>
              </a:r>
              <a:r>
                <a:rPr lang="en-US" altLang="ko-KR" sz="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29DA960D-E8FE-4D4A-B1FE-FB5A7101628E}"/>
                </a:ext>
              </a:extLst>
            </p:cNvPr>
            <p:cNvSpPr/>
            <p:nvPr/>
          </p:nvSpPr>
          <p:spPr bwMode="auto">
            <a:xfrm>
              <a:off x="3968246" y="2818122"/>
              <a:ext cx="108000" cy="10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072EFE4-EED6-416D-876D-EC6574F41555}"/>
                </a:ext>
              </a:extLst>
            </p:cNvPr>
            <p:cNvCxnSpPr>
              <a:stCxn id="101" idx="4"/>
              <a:endCxn id="89" idx="0"/>
            </p:cNvCxnSpPr>
            <p:nvPr/>
          </p:nvCxnSpPr>
          <p:spPr bwMode="auto">
            <a:xfrm flipH="1">
              <a:off x="4019144" y="2926122"/>
              <a:ext cx="3102" cy="2174825"/>
            </a:xfrm>
            <a:prstGeom prst="line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187193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3239704" y="6358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242306" y="33791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30164"/>
              </p:ext>
            </p:extLst>
          </p:nvPr>
        </p:nvGraphicFramePr>
        <p:xfrm>
          <a:off x="8104412" y="211913"/>
          <a:ext cx="1800000" cy="23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이미지 활용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주소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https://russeldata.megastudy.net/campus/images/russel/intro/2023/winter/cont05_slide02.png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동일 영역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바자관  사진 활용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우선선발반과 동일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https://mrussel.megastudy.net/intro/2023/winter/index.asp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182434" y="25228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94" y="1548391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3445220" y="14736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239444" y="43763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13516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순서는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동일 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http://m.dev.megastudy.net:82/intro/2024/first/index.asp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https://mrussel.megastudy.net/intro/danka/2024/01/go3.asp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485"/>
              </p:ext>
            </p:extLst>
          </p:nvPr>
        </p:nvGraphicFramePr>
        <p:xfrm>
          <a:off x="3372728" y="103505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630033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1B7B8F-FD16-460A-82CF-466C38410802}"/>
              </a:ext>
            </a:extLst>
          </p:cNvPr>
          <p:cNvSpPr/>
          <p:nvPr/>
        </p:nvSpPr>
        <p:spPr>
          <a:xfrm>
            <a:off x="260303" y="5376738"/>
            <a:ext cx="2892497" cy="13037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8E5DA8-08C6-4227-96DF-79586A2D6BC2}"/>
              </a:ext>
            </a:extLst>
          </p:cNvPr>
          <p:cNvSpPr/>
          <p:nvPr/>
        </p:nvSpPr>
        <p:spPr>
          <a:xfrm>
            <a:off x="270844" y="5437630"/>
            <a:ext cx="2955550" cy="9541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저에겐 여러 질문을 드릴 수 있는 담임선생님이 계신 것이 아주 안심이었습니다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단과를 들어야 하는지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과목에 힘을 더 쏟아야 하는지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수시 원서를 어떻게 쓰고 어떤 방향으로 공부를 해야 하는지 등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 중 쉽게 결정할 수 없던 여러 문제들을 함께 진지하게 고민해 주시고 조언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 주셔서 심적인 스트레스가 덜했습니다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진심으로 응원하며 챙겨 주시는 모습을 보고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좋은 결과를 향해 달린다는 생각이 들었습니다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966F15-A1BE-4987-9F7B-17540782821E}"/>
              </a:ext>
            </a:extLst>
          </p:cNvPr>
          <p:cNvSpPr/>
          <p:nvPr/>
        </p:nvSpPr>
        <p:spPr>
          <a:xfrm>
            <a:off x="602848" y="6319826"/>
            <a:ext cx="2560493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가정교육학과 합격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김다인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E3EB4E-80DC-422F-B2BD-855BC09CECAE}"/>
              </a:ext>
            </a:extLst>
          </p:cNvPr>
          <p:cNvSpPr/>
          <p:nvPr/>
        </p:nvSpPr>
        <p:spPr>
          <a:xfrm>
            <a:off x="1188647" y="5176736"/>
            <a:ext cx="20106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관리 프로그램 내용은 상이할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EE4744-6B86-4F3F-AD81-332068B2192D}"/>
              </a:ext>
            </a:extLst>
          </p:cNvPr>
          <p:cNvSpPr/>
          <p:nvPr/>
        </p:nvSpPr>
        <p:spPr>
          <a:xfrm>
            <a:off x="192051" y="53241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08811"/>
              </p:ext>
            </p:extLst>
          </p:nvPr>
        </p:nvGraphicFramePr>
        <p:xfrm>
          <a:off x="8104412" y="211913"/>
          <a:ext cx="1800000" cy="196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탭 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 콘텐츠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사용된 이미지 활용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https://russeldata.megastudy.net/campus/images/russel/intro/2023/winter/cont06_tab01_img01.jpg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478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영역 하단 후기 고정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5758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260647"/>
            <a:ext cx="3012579" cy="65069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21684" y="576184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308912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1566940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1953143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2298372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026564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3746152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106192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pic>
        <p:nvPicPr>
          <p:cNvPr id="3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4E97A76-F9E2-4AF1-9860-FA4197B9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64516" y="2481131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24280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231881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19FB2F-D082-4D58-96D1-88CBF354A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t="9736" r="10651" b="25166"/>
          <a:stretch/>
        </p:blipFill>
        <p:spPr>
          <a:xfrm>
            <a:off x="3398910" y="2501578"/>
            <a:ext cx="1980000" cy="1185393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04701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376659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12663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231881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04701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376659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126639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1C944A6-DC09-4AE2-8BBF-4F11F8FABC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632230" y="2501330"/>
            <a:ext cx="1980000" cy="118564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8DE3F5-B6CD-4F5F-8222-D185A996B3DD}"/>
              </a:ext>
            </a:extLst>
          </p:cNvPr>
          <p:cNvSpPr/>
          <p:nvPr/>
        </p:nvSpPr>
        <p:spPr>
          <a:xfrm>
            <a:off x="3398911" y="2511915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24357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792DC4-F24C-4D14-8213-905FA9A9C705}"/>
              </a:ext>
            </a:extLst>
          </p:cNvPr>
          <p:cNvSpPr/>
          <p:nvPr/>
        </p:nvSpPr>
        <p:spPr>
          <a:xfrm>
            <a:off x="499026" y="14799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2276305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22001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5156251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5156251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5156251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7620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내 이미지 별첨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5E91FDA-289B-48B6-B1C4-F2459A06DA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457665" y="2301861"/>
            <a:ext cx="1978423" cy="1185640"/>
          </a:xfrm>
          <a:prstGeom prst="rect">
            <a:avLst/>
          </a:prstGeom>
        </p:spPr>
      </p:pic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223AE58-9546-4702-9974-61CD40D63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6388" r="14794" b="9581"/>
          <a:stretch/>
        </p:blipFill>
        <p:spPr>
          <a:xfrm>
            <a:off x="794432" y="2301860"/>
            <a:ext cx="1978432" cy="118564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8F92449-BFC3-48F5-8316-A99FB75DAC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689408" y="2301860"/>
            <a:ext cx="1980000" cy="118564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60FA4E4-D7C3-45A3-BF3C-69C629DE50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689408" y="2301860"/>
            <a:ext cx="1980000" cy="118564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44876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내 이미지 별첨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44DC94-F9FA-43CA-9CCA-36B9F0A73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728045" y="2250185"/>
            <a:ext cx="1972489" cy="1178816"/>
          </a:xfrm>
          <a:prstGeom prst="rect">
            <a:avLst/>
          </a:prstGeom>
        </p:spPr>
      </p:pic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957408-983D-42C5-A003-7FE9723210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2" b="8697"/>
          <a:stretch/>
        </p:blipFill>
        <p:spPr>
          <a:xfrm>
            <a:off x="3462279" y="2249154"/>
            <a:ext cx="1980000" cy="1179846"/>
          </a:xfrm>
          <a:prstGeom prst="rect">
            <a:avLst/>
          </a:prstGeom>
        </p:spPr>
      </p:pic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36101E4-1584-4B1C-B6F7-03D0AB8C4D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696591" y="2242275"/>
            <a:ext cx="1972817" cy="118672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542772-CB0E-4669-AB36-1904375E4A40}"/>
              </a:ext>
            </a:extLst>
          </p:cNvPr>
          <p:cNvSpPr/>
          <p:nvPr/>
        </p:nvSpPr>
        <p:spPr>
          <a:xfrm>
            <a:off x="564264" y="4352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FF5B123-88CD-45AA-8277-998461B62820}"/>
              </a:ext>
            </a:extLst>
          </p:cNvPr>
          <p:cNvSpPr/>
          <p:nvPr/>
        </p:nvSpPr>
        <p:spPr>
          <a:xfrm>
            <a:off x="1411573" y="52485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66988"/>
              </p:ext>
            </p:extLst>
          </p:nvPr>
        </p:nvGraphicFramePr>
        <p:xfrm>
          <a:off x="8104412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본부장님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컨펌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이후 수정될 수 있음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화살표 올라가고 내려가는 모션 반영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785347-1BB0-4191-B191-D6084650629B}"/>
              </a:ext>
            </a:extLst>
          </p:cNvPr>
          <p:cNvSpPr/>
          <p:nvPr/>
        </p:nvSpPr>
        <p:spPr>
          <a:xfrm>
            <a:off x="689246" y="1007258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EA4C03-5DBB-49EF-A74B-6098A3B95133}"/>
              </a:ext>
            </a:extLst>
          </p:cNvPr>
          <p:cNvSpPr/>
          <p:nvPr/>
        </p:nvSpPr>
        <p:spPr>
          <a:xfrm>
            <a:off x="690895" y="1087235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3EE7E0B-C6A8-4039-AE29-9B21BEEEB41D}"/>
              </a:ext>
            </a:extLst>
          </p:cNvPr>
          <p:cNvGrpSpPr/>
          <p:nvPr/>
        </p:nvGrpSpPr>
        <p:grpSpPr>
          <a:xfrm>
            <a:off x="793108" y="1974131"/>
            <a:ext cx="1973538" cy="967910"/>
            <a:chOff x="816877" y="4725144"/>
            <a:chExt cx="1973538" cy="96791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FD5DD45-DFB8-45C8-A318-9AA9F03C06C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93" name="꺾인 연결선 111">
                <a:extLst>
                  <a:ext uri="{FF2B5EF4-FFF2-40B4-BE49-F238E27FC236}">
                    <a16:creationId xmlns:a16="http://schemas.microsoft.com/office/drawing/2014/main" id="{63DE861E-EB4E-4366-9A8D-C8BF6278C7E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꺾인 연결선 112">
                <a:extLst>
                  <a:ext uri="{FF2B5EF4-FFF2-40B4-BE49-F238E27FC236}">
                    <a16:creationId xmlns:a16="http://schemas.microsoft.com/office/drawing/2014/main" id="{C911DB94-5652-496D-B9B8-31625AF3D58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꺾인 연결선 113">
                <a:extLst>
                  <a:ext uri="{FF2B5EF4-FFF2-40B4-BE49-F238E27FC236}">
                    <a16:creationId xmlns:a16="http://schemas.microsoft.com/office/drawing/2014/main" id="{5478B3BA-196E-4569-8161-7DF5775D207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꺾인 연결선 114">
                <a:extLst>
                  <a:ext uri="{FF2B5EF4-FFF2-40B4-BE49-F238E27FC236}">
                    <a16:creationId xmlns:a16="http://schemas.microsoft.com/office/drawing/2014/main" id="{6C3E9509-DEAE-47B8-9E4A-0CD227B767B5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7B574E6-7B58-49DB-A97C-F2F735C87E4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D253EEC-744F-4F5D-9E31-0539A740465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5BEE64C-7D08-49CC-BECF-E1FDF7293583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9E6477-929B-4E97-AA8E-6364FE4C533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61D0EDE-4F32-45E8-A193-274B2141FCF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7" name="위쪽 화살표 115">
            <a:extLst>
              <a:ext uri="{FF2B5EF4-FFF2-40B4-BE49-F238E27FC236}">
                <a16:creationId xmlns:a16="http://schemas.microsoft.com/office/drawing/2014/main" id="{3AC40CB2-130C-4CA5-9004-17F269B5B6B1}"/>
              </a:ext>
            </a:extLst>
          </p:cNvPr>
          <p:cNvSpPr/>
          <p:nvPr/>
        </p:nvSpPr>
        <p:spPr bwMode="auto">
          <a:xfrm rot="3501043">
            <a:off x="2232454" y="1680134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사각형 설명선 116">
            <a:extLst>
              <a:ext uri="{FF2B5EF4-FFF2-40B4-BE49-F238E27FC236}">
                <a16:creationId xmlns:a16="http://schemas.microsoft.com/office/drawing/2014/main" id="{83CBEEEB-E8BE-4DBD-AC83-A4AEE018D67C}"/>
              </a:ext>
            </a:extLst>
          </p:cNvPr>
          <p:cNvSpPr/>
          <p:nvPr/>
        </p:nvSpPr>
        <p:spPr bwMode="auto">
          <a:xfrm>
            <a:off x="1120971" y="1902717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54D988-AA99-44E0-9130-943F690A882D}"/>
              </a:ext>
            </a:extLst>
          </p:cNvPr>
          <p:cNvSpPr/>
          <p:nvPr/>
        </p:nvSpPr>
        <p:spPr>
          <a:xfrm>
            <a:off x="5596002" y="1007258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BAFA118-AFA3-4D15-ADB4-BFAB18124F76}"/>
              </a:ext>
            </a:extLst>
          </p:cNvPr>
          <p:cNvSpPr/>
          <p:nvPr/>
        </p:nvSpPr>
        <p:spPr>
          <a:xfrm>
            <a:off x="5597651" y="1087235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D069E0-6628-44D0-BF68-75F4532A8607}"/>
              </a:ext>
            </a:extLst>
          </p:cNvPr>
          <p:cNvSpPr/>
          <p:nvPr/>
        </p:nvSpPr>
        <p:spPr>
          <a:xfrm>
            <a:off x="3371174" y="1007258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6DC50E-65AF-4BBC-96CD-322FF02E7AD4}"/>
              </a:ext>
            </a:extLst>
          </p:cNvPr>
          <p:cNvSpPr/>
          <p:nvPr/>
        </p:nvSpPr>
        <p:spPr>
          <a:xfrm>
            <a:off x="3372823" y="1087235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1B0AD87-9582-47D3-A93B-7971452EA1FB}"/>
              </a:ext>
            </a:extLst>
          </p:cNvPr>
          <p:cNvGrpSpPr/>
          <p:nvPr/>
        </p:nvGrpSpPr>
        <p:grpSpPr>
          <a:xfrm>
            <a:off x="3475036" y="1974131"/>
            <a:ext cx="1973538" cy="967910"/>
            <a:chOff x="816877" y="4725144"/>
            <a:chExt cx="1973538" cy="96791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F3E6B7E-044A-4D06-BE2F-63D3F39CF71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1" name="꺾인 연결선 128">
                <a:extLst>
                  <a:ext uri="{FF2B5EF4-FFF2-40B4-BE49-F238E27FC236}">
                    <a16:creationId xmlns:a16="http://schemas.microsoft.com/office/drawing/2014/main" id="{81D748F8-64BA-4BA6-921A-C739A5AB565B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꺾인 연결선 129">
                <a:extLst>
                  <a:ext uri="{FF2B5EF4-FFF2-40B4-BE49-F238E27FC236}">
                    <a16:creationId xmlns:a16="http://schemas.microsoft.com/office/drawing/2014/main" id="{245713F5-6B33-4406-B752-62D768E0091A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30">
                <a:extLst>
                  <a:ext uri="{FF2B5EF4-FFF2-40B4-BE49-F238E27FC236}">
                    <a16:creationId xmlns:a16="http://schemas.microsoft.com/office/drawing/2014/main" id="{0FE5C064-497A-48C4-B0D2-9D379379F75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31">
                <a:extLst>
                  <a:ext uri="{FF2B5EF4-FFF2-40B4-BE49-F238E27FC236}">
                    <a16:creationId xmlns:a16="http://schemas.microsoft.com/office/drawing/2014/main" id="{9A5001EF-96F2-4C87-84CA-6D21E406294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8AE633D-965A-42B2-967E-BE782D25C8C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253E071-1DD8-4C63-8D39-2C11992808EF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08D447E-75FD-4EF5-AA0B-7FCF5929F99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7E8EB75-73C3-4CB2-8576-FE1EA8653E57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F4CC416-4A1D-4BBF-81E8-D67AFC71B361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05" name="사각형 설명선 132">
            <a:extLst>
              <a:ext uri="{FF2B5EF4-FFF2-40B4-BE49-F238E27FC236}">
                <a16:creationId xmlns:a16="http://schemas.microsoft.com/office/drawing/2014/main" id="{BD677ACB-17B2-4C73-9C0F-34AFE6D9DEE6}"/>
              </a:ext>
            </a:extLst>
          </p:cNvPr>
          <p:cNvSpPr/>
          <p:nvPr/>
        </p:nvSpPr>
        <p:spPr bwMode="auto">
          <a:xfrm>
            <a:off x="3560897" y="1902717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6" name="위쪽 화살표 133">
            <a:extLst>
              <a:ext uri="{FF2B5EF4-FFF2-40B4-BE49-F238E27FC236}">
                <a16:creationId xmlns:a16="http://schemas.microsoft.com/office/drawing/2014/main" id="{114BD35C-D6CA-4463-9B7A-435C01F950D2}"/>
              </a:ext>
            </a:extLst>
          </p:cNvPr>
          <p:cNvSpPr/>
          <p:nvPr/>
        </p:nvSpPr>
        <p:spPr bwMode="auto">
          <a:xfrm rot="3622285">
            <a:off x="4133779" y="1664240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3AF96F2-0882-497F-A713-C2DE4C470B4B}"/>
              </a:ext>
            </a:extLst>
          </p:cNvPr>
          <p:cNvGrpSpPr/>
          <p:nvPr/>
        </p:nvGrpSpPr>
        <p:grpSpPr>
          <a:xfrm>
            <a:off x="5703719" y="1974131"/>
            <a:ext cx="1973538" cy="967910"/>
            <a:chOff x="816877" y="4725144"/>
            <a:chExt cx="1973538" cy="967910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F55E293-A6AF-456E-AB2E-ACA1202F050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4" name="꺾인 연결선 141">
                <a:extLst>
                  <a:ext uri="{FF2B5EF4-FFF2-40B4-BE49-F238E27FC236}">
                    <a16:creationId xmlns:a16="http://schemas.microsoft.com/office/drawing/2014/main" id="{1960E572-FEC1-4FF0-9114-3D81CBE6B6F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꺾인 연결선 142">
                <a:extLst>
                  <a:ext uri="{FF2B5EF4-FFF2-40B4-BE49-F238E27FC236}">
                    <a16:creationId xmlns:a16="http://schemas.microsoft.com/office/drawing/2014/main" id="{22599C9D-EC27-4000-B5BA-0C35C02B303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꺾인 연결선 143">
                <a:extLst>
                  <a:ext uri="{FF2B5EF4-FFF2-40B4-BE49-F238E27FC236}">
                    <a16:creationId xmlns:a16="http://schemas.microsoft.com/office/drawing/2014/main" id="{A663C684-0DCC-44DA-A921-73B8F18AA46D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4">
                <a:extLst>
                  <a:ext uri="{FF2B5EF4-FFF2-40B4-BE49-F238E27FC236}">
                    <a16:creationId xmlns:a16="http://schemas.microsoft.com/office/drawing/2014/main" id="{DD36CE96-F2C2-4C9B-A8C5-56CE1976378E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85832C-345C-4EC4-892A-6D724571B94F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D412F51-ADBA-4001-9381-E75696C8A08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1AB96C2-56B7-4046-B5F0-87ECAD91669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06D2447-7F81-49FB-9C71-A65B6C54B378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815C24A-4E05-4FAF-93A3-E615A9C7E5B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18" name="사각형 설명선 145">
            <a:extLst>
              <a:ext uri="{FF2B5EF4-FFF2-40B4-BE49-F238E27FC236}">
                <a16:creationId xmlns:a16="http://schemas.microsoft.com/office/drawing/2014/main" id="{070D6541-7521-4C9D-A693-581051648E6C}"/>
              </a:ext>
            </a:extLst>
          </p:cNvPr>
          <p:cNvSpPr/>
          <p:nvPr/>
        </p:nvSpPr>
        <p:spPr bwMode="auto">
          <a:xfrm>
            <a:off x="5789580" y="1902717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9" name="위쪽 화살표 146">
            <a:extLst>
              <a:ext uri="{FF2B5EF4-FFF2-40B4-BE49-F238E27FC236}">
                <a16:creationId xmlns:a16="http://schemas.microsoft.com/office/drawing/2014/main" id="{C5554AF2-F970-4C7B-8CC8-362E6D15893C}"/>
              </a:ext>
            </a:extLst>
          </p:cNvPr>
          <p:cNvSpPr/>
          <p:nvPr/>
        </p:nvSpPr>
        <p:spPr bwMode="auto">
          <a:xfrm rot="3622285">
            <a:off x="6546343" y="1771200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AFDE187-32A5-4522-8E8A-D8B170CD7177}"/>
              </a:ext>
            </a:extLst>
          </p:cNvPr>
          <p:cNvSpPr/>
          <p:nvPr/>
        </p:nvSpPr>
        <p:spPr>
          <a:xfrm>
            <a:off x="620711" y="939411"/>
            <a:ext cx="7262166" cy="21774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AF95B31-7BE8-4C0D-8F46-78416B9080D6}"/>
              </a:ext>
            </a:extLst>
          </p:cNvPr>
          <p:cNvSpPr/>
          <p:nvPr/>
        </p:nvSpPr>
        <p:spPr>
          <a:xfrm>
            <a:off x="548559" y="8632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10797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본부장님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컨펌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이후 수정될 수 있음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18645"/>
              </p:ext>
            </p:extLst>
          </p:nvPr>
        </p:nvGraphicFramePr>
        <p:xfrm>
          <a:off x="8104412" y="211913"/>
          <a:ext cx="1800000" cy="1254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영역으로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탭 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 콘텐츠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QUEL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콘텐츠 상세 내용 다음 페이지 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1383912" y="3163368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1383912" y="4165826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3" y="3320283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1471926" y="3898871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1392155" y="38357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876988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142313" y="20924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64381"/>
              </p:ext>
            </p:extLst>
          </p:nvPr>
        </p:nvGraphicFramePr>
        <p:xfrm>
          <a:off x="8131317" y="211913"/>
          <a:ext cx="1800000" cy="238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비주얼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정규반과 동일하게 바자관 실사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BG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삽입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 변경 가능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톤앤매너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변경 요청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페이지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https://russel.megastudy.net/intro/2023/regular/index.asp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https://russel.megastudy.net/intro/danka/2024/01/go3.asp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구성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영역으로 앵커 처리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</a:t>
            </a:r>
            <a:r>
              <a:rPr lang="ko-KR" altLang="en-US" sz="1400" spc="-150" dirty="0" err="1">
                <a:latin typeface="+mn-ea"/>
                <a:ea typeface="+mn-ea"/>
              </a:rPr>
              <a:t>러셀에서</a:t>
            </a:r>
            <a:r>
              <a:rPr lang="ko-KR" altLang="en-US" sz="1400" spc="-150" dirty="0">
                <a:latin typeface="+mn-ea"/>
                <a:ea typeface="+mn-ea"/>
              </a:rPr>
              <a:t>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0341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학원별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모집안내</a:t>
                      </a:r>
                      <a:endParaRPr kumimoji="0" lang="en-US" altLang="ko-KR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F18D7-1B2B-4E82-8359-5C049720EA84}"/>
              </a:ext>
            </a:extLst>
          </p:cNvPr>
          <p:cNvGrpSpPr/>
          <p:nvPr/>
        </p:nvGrpSpPr>
        <p:grpSpPr>
          <a:xfrm>
            <a:off x="1996451" y="3501883"/>
            <a:ext cx="4227571" cy="502601"/>
            <a:chOff x="1272428" y="3501883"/>
            <a:chExt cx="4227571" cy="502601"/>
          </a:xfrm>
        </p:grpSpPr>
        <p:sp>
          <p:nvSpPr>
            <p:cNvPr id="43" name="모서리가 둥근 직사각형 31">
              <a:extLst>
                <a:ext uri="{FF2B5EF4-FFF2-40B4-BE49-F238E27FC236}">
                  <a16:creationId xmlns:a16="http://schemas.microsoft.com/office/drawing/2014/main" id="{76899AF1-870B-434C-A258-8EBBC900D817}"/>
                </a:ext>
              </a:extLst>
            </p:cNvPr>
            <p:cNvSpPr/>
            <p:nvPr/>
          </p:nvSpPr>
          <p:spPr bwMode="auto">
            <a:xfrm>
              <a:off x="3278025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AC26E8-2C5A-41B3-B51A-25112FF27772}"/>
                </a:ext>
              </a:extLst>
            </p:cNvPr>
            <p:cNvSpPr txBox="1"/>
            <p:nvPr/>
          </p:nvSpPr>
          <p:spPr>
            <a:xfrm>
              <a:off x="3997665" y="3501883"/>
              <a:ext cx="1502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또는 온라인 접수</a:t>
              </a:r>
            </a:p>
          </p:txBody>
        </p:sp>
        <p:sp>
          <p:nvSpPr>
            <p:cNvPr id="48" name="모서리가 둥근 직사각형 26">
              <a:extLst>
                <a:ext uri="{FF2B5EF4-FFF2-40B4-BE49-F238E27FC236}">
                  <a16:creationId xmlns:a16="http://schemas.microsoft.com/office/drawing/2014/main" id="{DA87BF23-1AB1-400A-8F78-9B42CFE32BB1}"/>
                </a:ext>
              </a:extLst>
            </p:cNvPr>
            <p:cNvSpPr/>
            <p:nvPr/>
          </p:nvSpPr>
          <p:spPr bwMode="auto">
            <a:xfrm>
              <a:off x="1272428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07E744-52A6-4FCF-88EB-3FC29827F700}"/>
                </a:ext>
              </a:extLst>
            </p:cNvPr>
            <p:cNvSpPr txBox="1"/>
            <p:nvPr/>
          </p:nvSpPr>
          <p:spPr>
            <a:xfrm>
              <a:off x="1979272" y="3501883"/>
              <a:ext cx="1298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2</a:t>
              </a:r>
              <a:r>
                <a:rPr lang="ko-KR" altLang="en-US" sz="1200" spc="-150" dirty="0">
                  <a:latin typeface="+mn-ea"/>
                  <a:ea typeface="+mn-ea"/>
                </a:rPr>
                <a:t>월 중순 순차</a:t>
              </a:r>
              <a:r>
                <a:rPr lang="en-US" altLang="ko-KR" sz="1200" spc="-150" dirty="0">
                  <a:latin typeface="+mn-ea"/>
                  <a:ea typeface="+mn-ea"/>
                </a:rPr>
                <a:t> </a:t>
              </a:r>
              <a:r>
                <a:rPr lang="ko-KR" altLang="en-US" sz="1200" spc="-150" dirty="0">
                  <a:latin typeface="+mn-ea"/>
                  <a:ea typeface="+mn-ea"/>
                </a:rPr>
                <a:t>개강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23AB4AD-1B88-44C3-A5A9-D529F1B6B7CD}"/>
                </a:ext>
              </a:extLst>
            </p:cNvPr>
            <p:cNvSpPr/>
            <p:nvPr/>
          </p:nvSpPr>
          <p:spPr>
            <a:xfrm>
              <a:off x="1312662" y="3789040"/>
              <a:ext cx="304442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-1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* 모집과 관련된 자세한 내용은 </a:t>
              </a:r>
              <a:r>
                <a:rPr lang="ko-KR" altLang="en-US" spc="-100" dirty="0" err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학원별</a:t>
              </a:r>
              <a:r>
                <a:rPr lang="ko-KR" altLang="en-US" spc="-1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 페이지에서 확인하실 수 있습니다</a:t>
              </a:r>
              <a:r>
                <a:rPr lang="en-US" altLang="ko-KR" spc="-1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E57F25-BC71-4B04-A716-188D3B58BE22}"/>
              </a:ext>
            </a:extLst>
          </p:cNvPr>
          <p:cNvSpPr/>
          <p:nvPr/>
        </p:nvSpPr>
        <p:spPr>
          <a:xfrm>
            <a:off x="-15552" y="4077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3FB013-2C0D-46DE-A6E1-95E80D0FCA4F}"/>
              </a:ext>
            </a:extLst>
          </p:cNvPr>
          <p:cNvSpPr/>
          <p:nvPr/>
        </p:nvSpPr>
        <p:spPr>
          <a:xfrm>
            <a:off x="237443" y="3040793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46560"/>
              </p:ext>
            </p:extLst>
          </p:nvPr>
        </p:nvGraphicFramePr>
        <p:xfrm>
          <a:off x="8104412" y="211913"/>
          <a:ext cx="1800000" cy="132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https://mrussel.megastudy.net/intro/info/2022/monthly/index.asp</a:t>
                      </a:r>
                      <a:endParaRPr kumimoji="1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385140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1051285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2053743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315514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1438495" y="3176771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1438495" y="4179229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5" y="3599423"/>
            <a:ext cx="1084902" cy="10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78678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1526509" y="390790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7237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E90DC24-CFFB-4CB7-A41F-E86117A6CF25}"/>
              </a:ext>
            </a:extLst>
          </p:cNvPr>
          <p:cNvSpPr/>
          <p:nvPr/>
        </p:nvSpPr>
        <p:spPr>
          <a:xfrm>
            <a:off x="1446738" y="38407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266364" y="3192013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208975" y="3264283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37p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2B13D5-5620-42F7-80B1-2562E804F653}"/>
              </a:ext>
            </a:extLst>
          </p:cNvPr>
          <p:cNvSpPr txBox="1"/>
          <p:nvPr/>
        </p:nvSpPr>
        <p:spPr>
          <a:xfrm>
            <a:off x="206201" y="302574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467083-41A9-4B64-A566-36A6B20BD926}"/>
              </a:ext>
            </a:extLst>
          </p:cNvPr>
          <p:cNvSpPr/>
          <p:nvPr/>
        </p:nvSpPr>
        <p:spPr>
          <a:xfrm>
            <a:off x="3321002" y="751196"/>
            <a:ext cx="3012579" cy="248998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3351515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3345445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93" y="1354276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4509300" y="9769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4509300" y="1979418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4597313" y="1708096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4544127" y="16409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177413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325533" y="4226228"/>
            <a:ext cx="2871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콘텐츠이며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제공되는 콘텐츠는 상이할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4D4C612-529F-4E15-9DA5-3F2EAFC8C2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902735" y="5070146"/>
            <a:ext cx="1840709" cy="12657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4E46109-321C-44B9-9B43-DD9714F1C9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59418" y="5079090"/>
            <a:ext cx="1834731" cy="12568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E0738-E0A1-4825-BB29-BEFD8E9F870A}"/>
              </a:ext>
            </a:extLst>
          </p:cNvPr>
          <p:cNvSpPr/>
          <p:nvPr/>
        </p:nvSpPr>
        <p:spPr>
          <a:xfrm>
            <a:off x="3462088" y="926184"/>
            <a:ext cx="2859064" cy="127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E6DBB8-439F-4039-BCA3-5C3C8F2F41F2}"/>
              </a:ext>
            </a:extLst>
          </p:cNvPr>
          <p:cNvSpPr/>
          <p:nvPr/>
        </p:nvSpPr>
        <p:spPr>
          <a:xfrm>
            <a:off x="3443737" y="926185"/>
            <a:ext cx="2877415" cy="8309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모의고사와 </a:t>
            </a:r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러셀 </a:t>
            </a:r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아닌 학생들도 풀고 싶어할 정도로  사설 모의고사 중에선 좋은 모의고사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생각합니다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재원생들은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이러한 </a:t>
            </a:r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고퀄리티의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모의고사를 학원에서 편리하게 신청해 풀 수 있어 좋았습니다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모의고사를 풀고 끝내는 것이 아니라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특이한 취약점을 담임선생님께서 알려주셔서 이를 인식하는 것만으로도 공부 전략을 조정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있었습니다</a:t>
            </a:r>
            <a:r>
              <a:rPr lang="en-US" altLang="ko-KR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F9B868-8920-4321-BAC7-64403EEE34E8}"/>
              </a:ext>
            </a:extLst>
          </p:cNvPr>
          <p:cNvSpPr/>
          <p:nvPr/>
        </p:nvSpPr>
        <p:spPr>
          <a:xfrm>
            <a:off x="3800871" y="1786774"/>
            <a:ext cx="2592289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  <a:endParaRPr lang="en-US" altLang="ko-KR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유정원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3389807" y="2294336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44644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ill">
            <a:extLst>
              <a:ext uri="{FF2B5EF4-FFF2-40B4-BE49-F238E27FC236}">
                <a16:creationId xmlns:a16="http://schemas.microsoft.com/office/drawing/2014/main" id="{78967503-1046-4E42-8F85-23A9A7C1B4B8}"/>
              </a:ext>
            </a:extLst>
          </p:cNvPr>
          <p:cNvSpPr>
            <a:spLocks/>
          </p:cNvSpPr>
          <p:nvPr/>
        </p:nvSpPr>
        <p:spPr bwMode="auto">
          <a:xfrm rot="5400000">
            <a:off x="1631207" y="429780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43693"/>
              </p:ext>
            </p:extLst>
          </p:nvPr>
        </p:nvGraphicFramePr>
        <p:xfrm>
          <a:off x="249666" y="1227624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72B74D-B2B7-4FE6-87E8-3E0B60B7ACC0}"/>
              </a:ext>
            </a:extLst>
          </p:cNvPr>
          <p:cNvSpPr/>
          <p:nvPr/>
        </p:nvSpPr>
        <p:spPr>
          <a:xfrm>
            <a:off x="3389807" y="836712"/>
            <a:ext cx="3012579" cy="23762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Fill">
            <a:extLst>
              <a:ext uri="{FF2B5EF4-FFF2-40B4-BE49-F238E27FC236}">
                <a16:creationId xmlns:a16="http://schemas.microsoft.com/office/drawing/2014/main" id="{C15098E6-CF2D-4885-818B-A61AE8571785}"/>
              </a:ext>
            </a:extLst>
          </p:cNvPr>
          <p:cNvSpPr>
            <a:spLocks/>
          </p:cNvSpPr>
          <p:nvPr/>
        </p:nvSpPr>
        <p:spPr bwMode="auto">
          <a:xfrm rot="5400000">
            <a:off x="4793548" y="221616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신규 생성되는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FAF20B3-86A7-4FEC-95E9-8FCBDFDBD2A1}"/>
              </a:ext>
            </a:extLst>
          </p:cNvPr>
          <p:cNvSpPr/>
          <p:nvPr/>
        </p:nvSpPr>
        <p:spPr>
          <a:xfrm>
            <a:off x="213815" y="828323"/>
            <a:ext cx="3012579" cy="511256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0A9F7-469D-432B-948D-AA32EA6D6BAE}"/>
              </a:ext>
            </a:extLst>
          </p:cNvPr>
          <p:cNvSpPr txBox="1"/>
          <p:nvPr/>
        </p:nvSpPr>
        <p:spPr>
          <a:xfrm>
            <a:off x="87301" y="102814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 </a:t>
            </a:r>
            <a:r>
              <a:rPr lang="ko-KR" altLang="en-US" sz="1600" b="1" spc="-100" dirty="0">
                <a:latin typeface="+mn-ea"/>
                <a:ea typeface="+mn-ea"/>
              </a:rPr>
              <a:t>러셀 </a:t>
            </a:r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00" dirty="0" err="1">
                <a:latin typeface="+mn-ea"/>
                <a:ea typeface="+mn-ea"/>
              </a:rPr>
              <a:t>모집안내</a:t>
            </a:r>
            <a:endParaRPr lang="en-US" altLang="ko-KR" sz="1600" b="1" spc="-100" dirty="0"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EC88FD-4CD0-42A9-8D2E-728D60A546BC}"/>
              </a:ext>
            </a:extLst>
          </p:cNvPr>
          <p:cNvSpPr/>
          <p:nvPr/>
        </p:nvSpPr>
        <p:spPr>
          <a:xfrm>
            <a:off x="280105" y="1391111"/>
            <a:ext cx="2879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spc="-150" dirty="0" err="1">
                <a:latin typeface="+mn-ea"/>
                <a:ea typeface="+mn-ea"/>
              </a:rPr>
              <a:t>학원별</a:t>
            </a:r>
            <a:r>
              <a:rPr lang="ko-KR" altLang="en-US" sz="1100" spc="-150" dirty="0">
                <a:latin typeface="+mn-ea"/>
                <a:ea typeface="+mn-ea"/>
              </a:rPr>
              <a:t> 모집요강</a:t>
            </a:r>
            <a:r>
              <a:rPr lang="en-US" altLang="ko-KR" sz="1100" spc="-150" dirty="0">
                <a:latin typeface="+mn-ea"/>
                <a:ea typeface="+mn-ea"/>
              </a:rPr>
              <a:t>, </a:t>
            </a:r>
            <a:r>
              <a:rPr lang="ko-KR" altLang="en-US" sz="1100" spc="-150" dirty="0">
                <a:latin typeface="+mn-ea"/>
                <a:ea typeface="+mn-ea"/>
              </a:rPr>
              <a:t>장학혜택 및 상세 등록 방법은</a:t>
            </a:r>
            <a:endParaRPr lang="en-US" altLang="ko-KR" sz="1100" spc="-150" dirty="0">
              <a:latin typeface="+mn-ea"/>
              <a:ea typeface="+mn-ea"/>
            </a:endParaRPr>
          </a:p>
          <a:p>
            <a:pPr algn="ctr"/>
            <a:r>
              <a:rPr lang="ko-KR" altLang="en-US" sz="1100" spc="-150" dirty="0">
                <a:latin typeface="+mn-ea"/>
                <a:ea typeface="+mn-ea"/>
              </a:rPr>
              <a:t>각 학원으로 문의 바랍니다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  <a:endParaRPr lang="ko-KR" altLang="en-US" sz="1100" spc="-150" dirty="0"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FE6EE2-F572-4473-AFB0-277B157E2D98}"/>
              </a:ext>
            </a:extLst>
          </p:cNvPr>
          <p:cNvGrpSpPr/>
          <p:nvPr/>
        </p:nvGrpSpPr>
        <p:grpSpPr>
          <a:xfrm>
            <a:off x="229819" y="1817811"/>
            <a:ext cx="2953040" cy="297522"/>
            <a:chOff x="1101232" y="1844825"/>
            <a:chExt cx="5940000" cy="36000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56687C-AC90-4A67-9722-C04BAC91FD09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학원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5F991D-3ACC-457E-BF71-FA5F86D6D032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3D60653-1F03-443D-8E72-35A466A02D0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기숙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14AA85B-BF07-43B6-A908-5EF13FF06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11439"/>
              </p:ext>
            </p:extLst>
          </p:nvPr>
        </p:nvGraphicFramePr>
        <p:xfrm>
          <a:off x="229819" y="2183184"/>
          <a:ext cx="295304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520">
                  <a:extLst>
                    <a:ext uri="{9D8B030D-6E8A-4147-A177-3AD203B41FA5}">
                      <a16:colId xmlns:a16="http://schemas.microsoft.com/office/drawing/2014/main" val="276665401"/>
                    </a:ext>
                  </a:extLst>
                </a:gridCol>
                <a:gridCol w="1476520">
                  <a:extLst>
                    <a:ext uri="{9D8B030D-6E8A-4147-A177-3AD203B41FA5}">
                      <a16:colId xmlns:a16="http://schemas.microsoft.com/office/drawing/2014/main" val="1476285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러셀 강남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02) 6954-1010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러셀 대치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02) 2138-1010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7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목동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02) 6932-1010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부천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032) 265-1010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5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분당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031) 629-1010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영통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031) 251-1010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2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중계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02) 6316-1010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평촌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031) 341-6500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대구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053) 291-1010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센텀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051) 715-1010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0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러셀 울산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052) 913-1010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광주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062) 462-1010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79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대전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042) 381-2020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원주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033) 901-2020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0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전주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063) 905-3030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창원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055) 605-1010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0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청주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043) 908-1010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6742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B28E8A-68BF-4974-A96C-3929CD6B50EC}"/>
              </a:ext>
            </a:extLst>
          </p:cNvPr>
          <p:cNvCxnSpPr/>
          <p:nvPr/>
        </p:nvCxnSpPr>
        <p:spPr bwMode="auto">
          <a:xfrm>
            <a:off x="1411234" y="2459929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EAF625-0AB9-4FD8-B38F-C062D9F182E2}"/>
              </a:ext>
            </a:extLst>
          </p:cNvPr>
          <p:cNvCxnSpPr/>
          <p:nvPr/>
        </p:nvCxnSpPr>
        <p:spPr bwMode="auto">
          <a:xfrm>
            <a:off x="2869590" y="2459929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AE6442-EAAD-4E77-9624-46080CB79503}"/>
              </a:ext>
            </a:extLst>
          </p:cNvPr>
          <p:cNvCxnSpPr/>
          <p:nvPr/>
        </p:nvCxnSpPr>
        <p:spPr bwMode="auto">
          <a:xfrm>
            <a:off x="1411234" y="2848544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9A7D57-7666-4B61-8843-E7FD0E41CAD1}"/>
              </a:ext>
            </a:extLst>
          </p:cNvPr>
          <p:cNvCxnSpPr/>
          <p:nvPr/>
        </p:nvCxnSpPr>
        <p:spPr bwMode="auto">
          <a:xfrm>
            <a:off x="2869590" y="2848544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2E6A612-ADBE-492F-98E4-9A13240D09CB}"/>
              </a:ext>
            </a:extLst>
          </p:cNvPr>
          <p:cNvCxnSpPr/>
          <p:nvPr/>
        </p:nvCxnSpPr>
        <p:spPr bwMode="auto">
          <a:xfrm>
            <a:off x="1411234" y="3261542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0CE4D48-63F8-4EBF-AE48-477425874315}"/>
              </a:ext>
            </a:extLst>
          </p:cNvPr>
          <p:cNvCxnSpPr/>
          <p:nvPr/>
        </p:nvCxnSpPr>
        <p:spPr bwMode="auto">
          <a:xfrm>
            <a:off x="2869590" y="3261542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2E3BF2-02F5-43DC-AAE6-F84BA9BF9FCD}"/>
              </a:ext>
            </a:extLst>
          </p:cNvPr>
          <p:cNvCxnSpPr/>
          <p:nvPr/>
        </p:nvCxnSpPr>
        <p:spPr bwMode="auto">
          <a:xfrm>
            <a:off x="1411234" y="3650157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25B82F9-5406-464C-A887-340CDC765256}"/>
              </a:ext>
            </a:extLst>
          </p:cNvPr>
          <p:cNvCxnSpPr/>
          <p:nvPr/>
        </p:nvCxnSpPr>
        <p:spPr bwMode="auto">
          <a:xfrm>
            <a:off x="2869590" y="3650157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1A9B60-BBD8-45BA-A45F-8CBFDC2FB2F1}"/>
              </a:ext>
            </a:extLst>
          </p:cNvPr>
          <p:cNvCxnSpPr/>
          <p:nvPr/>
        </p:nvCxnSpPr>
        <p:spPr bwMode="auto">
          <a:xfrm>
            <a:off x="1411234" y="4044105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469A92-3A1A-4F5D-BDB8-84D5674A0C0A}"/>
              </a:ext>
            </a:extLst>
          </p:cNvPr>
          <p:cNvCxnSpPr/>
          <p:nvPr/>
        </p:nvCxnSpPr>
        <p:spPr bwMode="auto">
          <a:xfrm>
            <a:off x="2869590" y="4044105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AE5262-A7A5-47E0-B997-9B2A584A0FF6}"/>
              </a:ext>
            </a:extLst>
          </p:cNvPr>
          <p:cNvCxnSpPr/>
          <p:nvPr/>
        </p:nvCxnSpPr>
        <p:spPr bwMode="auto">
          <a:xfrm>
            <a:off x="1411234" y="4432720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85DBE5-8AEA-47CD-BC4F-53DC14ADBDC6}"/>
              </a:ext>
            </a:extLst>
          </p:cNvPr>
          <p:cNvCxnSpPr/>
          <p:nvPr/>
        </p:nvCxnSpPr>
        <p:spPr bwMode="auto">
          <a:xfrm>
            <a:off x="2869590" y="4432720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9483682-1CDC-491C-9EB8-7DD7E1C47D37}"/>
              </a:ext>
            </a:extLst>
          </p:cNvPr>
          <p:cNvCxnSpPr/>
          <p:nvPr/>
        </p:nvCxnSpPr>
        <p:spPr bwMode="auto">
          <a:xfrm>
            <a:off x="1411234" y="4845718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C2732D6-93E1-400E-8358-384CA49C547B}"/>
              </a:ext>
            </a:extLst>
          </p:cNvPr>
          <p:cNvCxnSpPr/>
          <p:nvPr/>
        </p:nvCxnSpPr>
        <p:spPr bwMode="auto">
          <a:xfrm>
            <a:off x="2869590" y="4845718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751A1C3-EC7A-4207-9ECC-882D2D896161}"/>
              </a:ext>
            </a:extLst>
          </p:cNvPr>
          <p:cNvCxnSpPr/>
          <p:nvPr/>
        </p:nvCxnSpPr>
        <p:spPr bwMode="auto">
          <a:xfrm>
            <a:off x="1411234" y="5234333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F205B68-6401-49A6-87D5-B072E6B2889B}"/>
              </a:ext>
            </a:extLst>
          </p:cNvPr>
          <p:cNvCxnSpPr/>
          <p:nvPr/>
        </p:nvCxnSpPr>
        <p:spPr bwMode="auto">
          <a:xfrm>
            <a:off x="2869590" y="5234333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87A656-16D9-46CF-8E01-8516562716A8}"/>
              </a:ext>
            </a:extLst>
          </p:cNvPr>
          <p:cNvCxnSpPr/>
          <p:nvPr/>
        </p:nvCxnSpPr>
        <p:spPr bwMode="auto">
          <a:xfrm>
            <a:off x="1411234" y="5628281"/>
            <a:ext cx="216024" cy="0"/>
          </a:xfrm>
          <a:prstGeom prst="straightConnector1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2F3847-F352-4184-8449-B003904BC3D6}"/>
              </a:ext>
            </a:extLst>
          </p:cNvPr>
          <p:cNvSpPr txBox="1"/>
          <p:nvPr/>
        </p:nvSpPr>
        <p:spPr>
          <a:xfrm>
            <a:off x="776310" y="3759293"/>
            <a:ext cx="213768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F8D203-83F5-4A5C-9A1C-A917CC956057}"/>
              </a:ext>
            </a:extLst>
          </p:cNvPr>
          <p:cNvSpPr txBox="1"/>
          <p:nvPr/>
        </p:nvSpPr>
        <p:spPr>
          <a:xfrm>
            <a:off x="2376353" y="4560671"/>
            <a:ext cx="213768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3DBF3B-76D2-4B6D-9DFB-0D61B17B165C}"/>
              </a:ext>
            </a:extLst>
          </p:cNvPr>
          <p:cNvSpPr txBox="1"/>
          <p:nvPr/>
        </p:nvSpPr>
        <p:spPr>
          <a:xfrm>
            <a:off x="2376353" y="4955274"/>
            <a:ext cx="213768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F90242-74F6-483C-811F-D4AD8BF6B9EA}"/>
              </a:ext>
            </a:extLst>
          </p:cNvPr>
          <p:cNvSpPr txBox="1"/>
          <p:nvPr/>
        </p:nvSpPr>
        <p:spPr>
          <a:xfrm>
            <a:off x="905298" y="4962473"/>
            <a:ext cx="213768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3FD66C-CF95-4973-A8B0-B7AC4AAF7EC3}"/>
              </a:ext>
            </a:extLst>
          </p:cNvPr>
          <p:cNvSpPr txBox="1"/>
          <p:nvPr/>
        </p:nvSpPr>
        <p:spPr>
          <a:xfrm>
            <a:off x="905298" y="5357076"/>
            <a:ext cx="213768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E8C759-AAA0-4E8A-92E7-34E9219E50AF}"/>
              </a:ext>
            </a:extLst>
          </p:cNvPr>
          <p:cNvSpPr/>
          <p:nvPr/>
        </p:nvSpPr>
        <p:spPr>
          <a:xfrm>
            <a:off x="132770" y="1767076"/>
            <a:ext cx="3180882" cy="41387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D0AFE3-B2A1-4AD3-81A6-340C8A8894DB}"/>
              </a:ext>
            </a:extLst>
          </p:cNvPr>
          <p:cNvSpPr/>
          <p:nvPr/>
        </p:nvSpPr>
        <p:spPr>
          <a:xfrm>
            <a:off x="60618" y="1734417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01480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64439"/>
              </p:ext>
            </p:extLst>
          </p:nvPr>
        </p:nvGraphicFramePr>
        <p:xfrm>
          <a:off x="8104412" y="211913"/>
          <a:ext cx="1800000" cy="150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다음 순서로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위치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900" b="1" spc="-1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  <a:endParaRPr lang="en-US" altLang="ko-KR" sz="900" b="0" spc="-1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1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재학생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얼리버스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수능 </a:t>
                      </a:r>
                      <a:r>
                        <a:rPr lang="ko-KR" altLang="en-US" sz="900" b="0" spc="-1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집중반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900" b="0" spc="-10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3]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B7FADFE7-FE57-452A-B9AC-FA00366C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89" y="548679"/>
            <a:ext cx="2719836" cy="59766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6DC147-1DAB-45E8-AE48-5249EA48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0" y="548679"/>
            <a:ext cx="3333702" cy="61206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9057" y="908719"/>
            <a:ext cx="3333702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</a:t>
            </a:r>
            <a:r>
              <a:rPr lang="ko-KR" altLang="en-US" sz="10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러셀에서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96690" y="1628800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5852" y="8714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45750" y="16288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84094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우선선발반과 유사하게 표현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이미지 참고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그래프 상승하는 모션 삽입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6D1F46-2B27-49B2-A677-FF0C6A41E5F5}"/>
              </a:ext>
            </a:extLst>
          </p:cNvPr>
          <p:cNvSpPr/>
          <p:nvPr/>
        </p:nvSpPr>
        <p:spPr>
          <a:xfrm>
            <a:off x="4089672" y="2708192"/>
            <a:ext cx="3240000" cy="244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6622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학원별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모집안내</a:t>
                      </a:r>
                      <a:endParaRPr kumimoji="0" lang="en-US" altLang="ko-KR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5368E-5174-491F-A31B-03019FBFBACA}"/>
              </a:ext>
            </a:extLst>
          </p:cNvPr>
          <p:cNvSpPr txBox="1"/>
          <p:nvPr/>
        </p:nvSpPr>
        <p:spPr>
          <a:xfrm>
            <a:off x="704850" y="2090365"/>
            <a:ext cx="662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latin typeface="+mn-ea"/>
                <a:ea typeface="+mn-ea"/>
              </a:rPr>
              <a:t>“</a:t>
            </a:r>
            <a:r>
              <a:rPr lang="ko-KR" altLang="en-US" sz="1200" b="1" spc="-100" dirty="0">
                <a:latin typeface="+mn-ea"/>
                <a:ea typeface="+mn-ea"/>
              </a:rPr>
              <a:t>매년 러셀을 선택하는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수생이 계속 증가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.”</a:t>
            </a:r>
            <a:endParaRPr lang="en-US" altLang="ko-KR" sz="1600" b="1" spc="-100" dirty="0"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C4B133-97A8-4CD9-8395-4AA9DE77263B}"/>
              </a:ext>
            </a:extLst>
          </p:cNvPr>
          <p:cNvSpPr/>
          <p:nvPr/>
        </p:nvSpPr>
        <p:spPr>
          <a:xfrm>
            <a:off x="699666" y="5166574"/>
            <a:ext cx="6631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2021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월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반명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기준 수강료 완납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분납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수강인원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비교</a:t>
            </a:r>
          </a:p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반별 입학 기준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HS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서울대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의치대반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5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학원마다 반별 입학 기준은 상이하며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각 학원 홈페이지에서 확인하실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6DC3C-6E2B-4ABA-B27F-340B19C27823}"/>
              </a:ext>
            </a:extLst>
          </p:cNvPr>
          <p:cNvSpPr txBox="1"/>
          <p:nvPr/>
        </p:nvSpPr>
        <p:spPr>
          <a:xfrm>
            <a:off x="2148631" y="2308578"/>
            <a:ext cx="3591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-150">
                <a:latin typeface="+mn-ea"/>
                <a:ea typeface="+mn-ea"/>
              </a:defRPr>
            </a:lvl1pPr>
          </a:lstStyle>
          <a:p>
            <a:r>
              <a:rPr lang="en-US" altLang="ko-KR" sz="800" dirty="0"/>
              <a:t>* HS</a:t>
            </a:r>
            <a:r>
              <a:rPr lang="ko-KR" altLang="en-US" sz="800" dirty="0"/>
              <a:t>반</a:t>
            </a:r>
            <a:r>
              <a:rPr lang="en-US" altLang="ko-KR" sz="800" dirty="0"/>
              <a:t>, </a:t>
            </a:r>
            <a:r>
              <a:rPr lang="ko-KR" altLang="en-US" sz="800" dirty="0"/>
              <a:t>서울대의치대반은</a:t>
            </a:r>
            <a:r>
              <a:rPr lang="en-US" altLang="ko-KR" sz="800" dirty="0"/>
              <a:t> </a:t>
            </a:r>
            <a:r>
              <a:rPr lang="ko-KR" altLang="en-US" sz="800" dirty="0"/>
              <a:t>러셀 </a:t>
            </a:r>
            <a:r>
              <a:rPr lang="ko-KR" altLang="en-US" sz="800" dirty="0" err="1"/>
              <a:t>모집반</a:t>
            </a:r>
            <a:r>
              <a:rPr lang="ko-KR" altLang="en-US" sz="800" dirty="0"/>
              <a:t> 중 </a:t>
            </a:r>
            <a:r>
              <a:rPr lang="ko-KR" altLang="en-US" sz="800" dirty="0" err="1"/>
              <a:t>최상위반입니다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3E60D8-A573-4217-A1D1-95E4F3C9AF46}"/>
              </a:ext>
            </a:extLst>
          </p:cNvPr>
          <p:cNvSpPr/>
          <p:nvPr/>
        </p:nvSpPr>
        <p:spPr>
          <a:xfrm>
            <a:off x="705781" y="2708192"/>
            <a:ext cx="3240000" cy="244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EA92DB-7AE3-4839-A18E-4E2E8585D3F7}"/>
              </a:ext>
            </a:extLst>
          </p:cNvPr>
          <p:cNvSpPr txBox="1"/>
          <p:nvPr/>
        </p:nvSpPr>
        <p:spPr>
          <a:xfrm>
            <a:off x="704528" y="2836571"/>
            <a:ext cx="323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latin typeface="+mn-ea"/>
                <a:ea typeface="+mn-ea"/>
              </a:rPr>
              <a:t>HS</a:t>
            </a:r>
            <a:r>
              <a:rPr lang="ko-KR" altLang="en-US" sz="1200" b="1" spc="-150" dirty="0">
                <a:latin typeface="+mn-ea"/>
                <a:ea typeface="+mn-ea"/>
              </a:rPr>
              <a:t>반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BBDF0A-3FC2-447F-8D69-F7702C6B78C7}"/>
              </a:ext>
            </a:extLst>
          </p:cNvPr>
          <p:cNvSpPr txBox="1"/>
          <p:nvPr/>
        </p:nvSpPr>
        <p:spPr>
          <a:xfrm>
            <a:off x="4084043" y="2836571"/>
            <a:ext cx="3244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err="1">
                <a:latin typeface="+mn-ea"/>
                <a:ea typeface="+mn-ea"/>
              </a:rPr>
              <a:t>서울대∙의치대반</a:t>
            </a:r>
            <a:r>
              <a:rPr lang="ko-KR" altLang="en-US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D46142F2-E67E-42F2-8203-5C282A8B6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56277"/>
              </p:ext>
            </p:extLst>
          </p:nvPr>
        </p:nvGraphicFramePr>
        <p:xfrm>
          <a:off x="738164" y="3154698"/>
          <a:ext cx="3168352" cy="19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오른쪽 화살표 84">
            <a:extLst>
              <a:ext uri="{FF2B5EF4-FFF2-40B4-BE49-F238E27FC236}">
                <a16:creationId xmlns:a16="http://schemas.microsoft.com/office/drawing/2014/main" id="{69404D4B-DC21-4D1C-989F-6301A35392FA}"/>
              </a:ext>
            </a:extLst>
          </p:cNvPr>
          <p:cNvSpPr/>
          <p:nvPr/>
        </p:nvSpPr>
        <p:spPr>
          <a:xfrm rot="20265156">
            <a:off x="1376021" y="378241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6B7A76D-5DA7-4773-8978-6E874C0CB4F8}"/>
              </a:ext>
            </a:extLst>
          </p:cNvPr>
          <p:cNvSpPr/>
          <p:nvPr/>
        </p:nvSpPr>
        <p:spPr>
          <a:xfrm rot="20275797">
            <a:off x="1891692" y="383366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193%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graphicFrame>
        <p:nvGraphicFramePr>
          <p:cNvPr id="69" name="차트 68">
            <a:extLst>
              <a:ext uri="{FF2B5EF4-FFF2-40B4-BE49-F238E27FC236}">
                <a16:creationId xmlns:a16="http://schemas.microsoft.com/office/drawing/2014/main" id="{578281BB-C4E2-40D7-A5C4-07847F8989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0623232"/>
              </p:ext>
            </p:extLst>
          </p:nvPr>
        </p:nvGraphicFramePr>
        <p:xfrm>
          <a:off x="4122156" y="3154698"/>
          <a:ext cx="3168000" cy="19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0" name="오른쪽 화살표 86">
            <a:extLst>
              <a:ext uri="{FF2B5EF4-FFF2-40B4-BE49-F238E27FC236}">
                <a16:creationId xmlns:a16="http://schemas.microsoft.com/office/drawing/2014/main" id="{635AA7C7-D4EF-4498-B837-1B0EA8C51A88}"/>
              </a:ext>
            </a:extLst>
          </p:cNvPr>
          <p:cNvSpPr/>
          <p:nvPr/>
        </p:nvSpPr>
        <p:spPr>
          <a:xfrm rot="20265156">
            <a:off x="4663407" y="378241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2DEC579-1667-4F30-B77A-E1E8F4D37D84}"/>
              </a:ext>
            </a:extLst>
          </p:cNvPr>
          <p:cNvSpPr/>
          <p:nvPr/>
        </p:nvSpPr>
        <p:spPr>
          <a:xfrm rot="20275797">
            <a:off x="5206235" y="383366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187%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85259B-B003-4376-AEC1-A1035114613A}"/>
              </a:ext>
            </a:extLst>
          </p:cNvPr>
          <p:cNvSpPr/>
          <p:nvPr/>
        </p:nvSpPr>
        <p:spPr>
          <a:xfrm>
            <a:off x="697616" y="2708192"/>
            <a:ext cx="6481136" cy="24583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C86B6-F6BF-424F-8890-AC0017AC2717}"/>
              </a:ext>
            </a:extLst>
          </p:cNvPr>
          <p:cNvSpPr/>
          <p:nvPr/>
        </p:nvSpPr>
        <p:spPr>
          <a:xfrm>
            <a:off x="625464" y="26319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B85025D-6F69-4E08-893C-7C08B4C9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396" y="1342604"/>
            <a:ext cx="3600000" cy="14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68351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그래프 상승하는 모션 삽입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모션없이 이미지로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DAD2A9-DB0B-4D46-A9CF-85B7A0ADF851}"/>
              </a:ext>
            </a:extLst>
          </p:cNvPr>
          <p:cNvSpPr/>
          <p:nvPr/>
        </p:nvSpPr>
        <p:spPr>
          <a:xfrm>
            <a:off x="2931967" y="3714278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74D46-7E31-4ADA-8C73-FA0C205231A3}"/>
              </a:ext>
            </a:extLst>
          </p:cNvPr>
          <p:cNvSpPr txBox="1"/>
          <p:nvPr/>
        </p:nvSpPr>
        <p:spPr>
          <a:xfrm>
            <a:off x="2941524" y="386587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메이저 의대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5556D-A009-4791-814E-F85880606574}"/>
              </a:ext>
            </a:extLst>
          </p:cNvPr>
          <p:cNvSpPr txBox="1"/>
          <p:nvPr/>
        </p:nvSpPr>
        <p:spPr>
          <a:xfrm>
            <a:off x="704850" y="558800"/>
            <a:ext cx="662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latin typeface="+mn-ea"/>
                <a:ea typeface="+mn-ea"/>
              </a:rPr>
              <a:t>“</a:t>
            </a:r>
            <a:r>
              <a:rPr lang="ko-KR" altLang="en-US" sz="1200" b="1" spc="-100" dirty="0">
                <a:latin typeface="+mn-ea"/>
                <a:ea typeface="+mn-ea"/>
              </a:rPr>
              <a:t>러셀의 집단적인 면학분위기에서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성적 상승</a:t>
            </a:r>
            <a:r>
              <a:rPr lang="ko-KR" altLang="en-US" sz="1200" b="1" spc="-100" dirty="0">
                <a:latin typeface="+mn-ea"/>
                <a:ea typeface="+mn-ea"/>
              </a:rPr>
              <a:t>과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대입성공</a:t>
            </a:r>
            <a:r>
              <a:rPr lang="ko-KR" altLang="en-US" sz="1200" b="1" spc="-100" dirty="0">
                <a:latin typeface="+mn-ea"/>
                <a:ea typeface="+mn-ea"/>
              </a:rPr>
              <a:t>을 이루었습니다</a:t>
            </a:r>
            <a:r>
              <a:rPr lang="en-US" altLang="ko-KR" sz="12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CCEA5E-E805-439A-A06E-59CE1FCF8D6B}"/>
              </a:ext>
            </a:extLst>
          </p:cNvPr>
          <p:cNvSpPr/>
          <p:nvPr/>
        </p:nvSpPr>
        <p:spPr>
          <a:xfrm>
            <a:off x="704851" y="105273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7252E0-93B1-4C18-ADFD-1073E1503F31}"/>
              </a:ext>
            </a:extLst>
          </p:cNvPr>
          <p:cNvSpPr/>
          <p:nvPr/>
        </p:nvSpPr>
        <p:spPr>
          <a:xfrm>
            <a:off x="2371891" y="105273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13673C-D22F-4B7B-B66E-ABA10DD59599}"/>
              </a:ext>
            </a:extLst>
          </p:cNvPr>
          <p:cNvSpPr/>
          <p:nvPr/>
        </p:nvSpPr>
        <p:spPr>
          <a:xfrm>
            <a:off x="5709488" y="105273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6C7F6-A72A-4DEC-AF5C-93381F4A951C}"/>
              </a:ext>
            </a:extLst>
          </p:cNvPr>
          <p:cNvSpPr/>
          <p:nvPr/>
        </p:nvSpPr>
        <p:spPr>
          <a:xfrm>
            <a:off x="4038932" y="105273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E25F0-45C4-4680-9975-119C6682D4B8}"/>
              </a:ext>
            </a:extLst>
          </p:cNvPr>
          <p:cNvSpPr txBox="1"/>
          <p:nvPr/>
        </p:nvSpPr>
        <p:spPr>
          <a:xfrm>
            <a:off x="714408" y="120459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백분위 성적 상승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5E2B7-1926-488B-B2C0-ADBB157C2143}"/>
              </a:ext>
            </a:extLst>
          </p:cNvPr>
          <p:cNvSpPr txBox="1"/>
          <p:nvPr/>
        </p:nvSpPr>
        <p:spPr>
          <a:xfrm>
            <a:off x="2381449" y="120459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국어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6411B-2288-4443-BBC2-C3EDF20DA985}"/>
              </a:ext>
            </a:extLst>
          </p:cNvPr>
          <p:cNvSpPr txBox="1"/>
          <p:nvPr/>
        </p:nvSpPr>
        <p:spPr>
          <a:xfrm>
            <a:off x="4042447" y="120459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수학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5D659-AC23-4430-9E30-39E2E1605B22}"/>
              </a:ext>
            </a:extLst>
          </p:cNvPr>
          <p:cNvSpPr txBox="1"/>
          <p:nvPr/>
        </p:nvSpPr>
        <p:spPr>
          <a:xfrm>
            <a:off x="5709488" y="120459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탐구</a:t>
            </a:r>
            <a:r>
              <a:rPr lang="en-US" altLang="ko-KR" sz="1000" b="1" spc="-100" dirty="0">
                <a:latin typeface="+mn-ea"/>
                <a:ea typeface="+mn-ea"/>
              </a:rPr>
              <a:t>(2) 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3E2370F-D11F-4B9E-BDEC-695AD4041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292842"/>
              </p:ext>
            </p:extLst>
          </p:nvPr>
        </p:nvGraphicFramePr>
        <p:xfrm>
          <a:off x="714390" y="1589524"/>
          <a:ext cx="160694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D6E2BE4F-E316-499E-A596-D02A51CB14CC}"/>
              </a:ext>
            </a:extLst>
          </p:cNvPr>
          <p:cNvSpPr/>
          <p:nvPr/>
        </p:nvSpPr>
        <p:spPr bwMode="auto">
          <a:xfrm>
            <a:off x="974851" y="187149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33.2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31" name="오른쪽 화살표 16">
            <a:extLst>
              <a:ext uri="{FF2B5EF4-FFF2-40B4-BE49-F238E27FC236}">
                <a16:creationId xmlns:a16="http://schemas.microsoft.com/office/drawing/2014/main" id="{71F56822-DF08-4E64-ACB1-77CC8097B46B}"/>
              </a:ext>
            </a:extLst>
          </p:cNvPr>
          <p:cNvSpPr/>
          <p:nvPr/>
        </p:nvSpPr>
        <p:spPr>
          <a:xfrm rot="18879139">
            <a:off x="1051068" y="225298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D1C2162-1169-4B2B-AF10-A19B0B100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804459"/>
              </p:ext>
            </p:extLst>
          </p:nvPr>
        </p:nvGraphicFramePr>
        <p:xfrm>
          <a:off x="2377527" y="1599645"/>
          <a:ext cx="1617880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C0FA0188-B097-40EF-B8D3-1B25577F2E99}"/>
              </a:ext>
            </a:extLst>
          </p:cNvPr>
          <p:cNvSpPr/>
          <p:nvPr/>
        </p:nvSpPr>
        <p:spPr bwMode="auto">
          <a:xfrm>
            <a:off x="2633912" y="187149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4" name="오른쪽 화살표 19">
            <a:extLst>
              <a:ext uri="{FF2B5EF4-FFF2-40B4-BE49-F238E27FC236}">
                <a16:creationId xmlns:a16="http://schemas.microsoft.com/office/drawing/2014/main" id="{16A998F2-3459-494F-A46B-3F90D1DB431B}"/>
              </a:ext>
            </a:extLst>
          </p:cNvPr>
          <p:cNvSpPr/>
          <p:nvPr/>
        </p:nvSpPr>
        <p:spPr>
          <a:xfrm rot="18879139">
            <a:off x="2710129" y="225298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1972FE17-0A1C-4ABD-8F63-9D29B3556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986890"/>
              </p:ext>
            </p:extLst>
          </p:nvPr>
        </p:nvGraphicFramePr>
        <p:xfrm>
          <a:off x="4035417" y="1589523"/>
          <a:ext cx="1623516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C549AA8-7AD5-4C49-B566-45DC528F0949}"/>
              </a:ext>
            </a:extLst>
          </p:cNvPr>
          <p:cNvSpPr/>
          <p:nvPr/>
        </p:nvSpPr>
        <p:spPr bwMode="auto">
          <a:xfrm>
            <a:off x="4294288" y="187149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4.5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7" name="오른쪽 화살표 22">
            <a:extLst>
              <a:ext uri="{FF2B5EF4-FFF2-40B4-BE49-F238E27FC236}">
                <a16:creationId xmlns:a16="http://schemas.microsoft.com/office/drawing/2014/main" id="{B2138E0F-2520-43B8-B4FD-8ADAC9764F11}"/>
              </a:ext>
            </a:extLst>
          </p:cNvPr>
          <p:cNvSpPr/>
          <p:nvPr/>
        </p:nvSpPr>
        <p:spPr>
          <a:xfrm rot="18879139">
            <a:off x="4370505" y="225298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771FB73-F7B8-417F-BF10-9A807CE58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656488"/>
              </p:ext>
            </p:extLst>
          </p:nvPr>
        </p:nvGraphicFramePr>
        <p:xfrm>
          <a:off x="5709123" y="1599645"/>
          <a:ext cx="162036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EB6799-140D-4543-892B-A7FD597BC6B5}"/>
              </a:ext>
            </a:extLst>
          </p:cNvPr>
          <p:cNvSpPr/>
          <p:nvPr/>
        </p:nvSpPr>
        <p:spPr bwMode="auto">
          <a:xfrm>
            <a:off x="5988235" y="187149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13.9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40" name="오른쪽 화살표 25">
            <a:extLst>
              <a:ext uri="{FF2B5EF4-FFF2-40B4-BE49-F238E27FC236}">
                <a16:creationId xmlns:a16="http://schemas.microsoft.com/office/drawing/2014/main" id="{66A5ABCD-85F2-472E-B0CA-8D3CD8F5F5E9}"/>
              </a:ext>
            </a:extLst>
          </p:cNvPr>
          <p:cNvSpPr/>
          <p:nvPr/>
        </p:nvSpPr>
        <p:spPr>
          <a:xfrm rot="18879139">
            <a:off x="6064452" y="225298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F6851-F919-4A4B-BCC5-558F11D338B6}"/>
              </a:ext>
            </a:extLst>
          </p:cNvPr>
          <p:cNvSpPr/>
          <p:nvPr/>
        </p:nvSpPr>
        <p:spPr>
          <a:xfrm>
            <a:off x="699666" y="3460544"/>
            <a:ext cx="66317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정규반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중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2022~2023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성적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(2))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확인이 가능한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성적 비교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6C4667-6A1D-4474-8EF3-DF8DA86FF7BA}"/>
              </a:ext>
            </a:extLst>
          </p:cNvPr>
          <p:cNvSpPr/>
          <p:nvPr/>
        </p:nvSpPr>
        <p:spPr>
          <a:xfrm>
            <a:off x="5182791" y="3714278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8F2782-2883-406F-AA4A-3A492E155439}"/>
              </a:ext>
            </a:extLst>
          </p:cNvPr>
          <p:cNvSpPr/>
          <p:nvPr/>
        </p:nvSpPr>
        <p:spPr>
          <a:xfrm>
            <a:off x="704851" y="3714278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8C3871-BCFD-427D-AFE6-9C6B9D8BAE38}"/>
              </a:ext>
            </a:extLst>
          </p:cNvPr>
          <p:cNvSpPr txBox="1"/>
          <p:nvPr/>
        </p:nvSpPr>
        <p:spPr>
          <a:xfrm>
            <a:off x="714408" y="386587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서울대 의예과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143771-E9B3-47C4-88C6-F595ABBF3F7C}"/>
              </a:ext>
            </a:extLst>
          </p:cNvPr>
          <p:cNvSpPr txBox="1"/>
          <p:nvPr/>
        </p:nvSpPr>
        <p:spPr>
          <a:xfrm>
            <a:off x="5198146" y="386587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전국 의예과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E1E68E02-B462-4489-8141-55EF50B330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478504"/>
              </p:ext>
            </p:extLst>
          </p:nvPr>
        </p:nvGraphicFramePr>
        <p:xfrm>
          <a:off x="745652" y="4263695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145DE-8740-43BE-A04C-475A8BF53E36}"/>
              </a:ext>
            </a:extLst>
          </p:cNvPr>
          <p:cNvSpPr/>
          <p:nvPr/>
        </p:nvSpPr>
        <p:spPr>
          <a:xfrm>
            <a:off x="704850" y="6134525"/>
            <a:ext cx="6624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2020-2023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서울대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2018-2023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메이저 의대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전국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CB4A2C-2D3B-4A63-9E76-78C7D8F896A5}"/>
              </a:ext>
            </a:extLst>
          </p:cNvPr>
          <p:cNvSpPr/>
          <p:nvPr/>
        </p:nvSpPr>
        <p:spPr>
          <a:xfrm>
            <a:off x="714389" y="1061693"/>
            <a:ext cx="6615099" cy="24062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AB880B0-5723-4EA4-B4D8-9B13E8C420A1}"/>
              </a:ext>
            </a:extLst>
          </p:cNvPr>
          <p:cNvSpPr/>
          <p:nvPr/>
        </p:nvSpPr>
        <p:spPr>
          <a:xfrm>
            <a:off x="642238" y="9854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547FF0-8A31-439A-B3A3-957D52037532}"/>
              </a:ext>
            </a:extLst>
          </p:cNvPr>
          <p:cNvSpPr/>
          <p:nvPr/>
        </p:nvSpPr>
        <p:spPr>
          <a:xfrm>
            <a:off x="714389" y="3721225"/>
            <a:ext cx="6615099" cy="24062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855BBF-A307-44A6-B29C-04DE7A029DF5}"/>
              </a:ext>
            </a:extLst>
          </p:cNvPr>
          <p:cNvSpPr/>
          <p:nvPr/>
        </p:nvSpPr>
        <p:spPr>
          <a:xfrm>
            <a:off x="642238" y="36450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3508BE30-FA03-47ED-B788-743925D99C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960941"/>
              </p:ext>
            </p:extLst>
          </p:nvPr>
        </p:nvGraphicFramePr>
        <p:xfrm>
          <a:off x="2972375" y="4263695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E29401-D588-4F65-9915-A000E6207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672906"/>
              </p:ext>
            </p:extLst>
          </p:nvPr>
        </p:nvGraphicFramePr>
        <p:xfrm>
          <a:off x="5214235" y="4258890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8" name="오른쪽 화살표 39">
            <a:extLst>
              <a:ext uri="{FF2B5EF4-FFF2-40B4-BE49-F238E27FC236}">
                <a16:creationId xmlns:a16="http://schemas.microsoft.com/office/drawing/2014/main" id="{447C23EB-4566-4851-A24E-296458696140}"/>
              </a:ext>
            </a:extLst>
          </p:cNvPr>
          <p:cNvSpPr/>
          <p:nvPr/>
        </p:nvSpPr>
        <p:spPr>
          <a:xfrm rot="20033870">
            <a:off x="3125822" y="4750611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>
            <a:extLst>
              <a:ext uri="{FF2B5EF4-FFF2-40B4-BE49-F238E27FC236}">
                <a16:creationId xmlns:a16="http://schemas.microsoft.com/office/drawing/2014/main" id="{3AAE47C0-AFA9-402D-A7CE-4F0C7534B362}"/>
              </a:ext>
            </a:extLst>
          </p:cNvPr>
          <p:cNvSpPr/>
          <p:nvPr/>
        </p:nvSpPr>
        <p:spPr>
          <a:xfrm rot="20033870">
            <a:off x="5320310" y="4749226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9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10243"/>
              </p:ext>
            </p:extLst>
          </p:nvPr>
        </p:nvGraphicFramePr>
        <p:xfrm>
          <a:off x="8104412" y="211913"/>
          <a:ext cx="1800000" cy="936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시 후기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개씩 노출되도록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재수생 우선선발반 페이지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http://dev.megastudy.net:81/intro/2024/first/index.asp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3C137D-393E-445C-8AFD-15ED84C5179C}"/>
              </a:ext>
            </a:extLst>
          </p:cNvPr>
          <p:cNvSpPr/>
          <p:nvPr/>
        </p:nvSpPr>
        <p:spPr>
          <a:xfrm>
            <a:off x="704850" y="40179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F4A011-FE4A-4CBF-A487-61F2B5E651BD}"/>
              </a:ext>
            </a:extLst>
          </p:cNvPr>
          <p:cNvSpPr/>
          <p:nvPr/>
        </p:nvSpPr>
        <p:spPr>
          <a:xfrm>
            <a:off x="719639" y="1416931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1084E-7A8C-4520-942A-B7228AA23374}"/>
              </a:ext>
            </a:extLst>
          </p:cNvPr>
          <p:cNvSpPr/>
          <p:nvPr/>
        </p:nvSpPr>
        <p:spPr>
          <a:xfrm>
            <a:off x="706499" y="48177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B86A5A-EF3C-404A-842F-00913982012F}"/>
              </a:ext>
            </a:extLst>
          </p:cNvPr>
          <p:cNvSpPr/>
          <p:nvPr/>
        </p:nvSpPr>
        <p:spPr>
          <a:xfrm>
            <a:off x="713939" y="180107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0646092-7A53-4335-B07D-976C99FC4F15}"/>
              </a:ext>
            </a:extLst>
          </p:cNvPr>
          <p:cNvGrpSpPr/>
          <p:nvPr/>
        </p:nvGrpSpPr>
        <p:grpSpPr>
          <a:xfrm>
            <a:off x="1712181" y="875638"/>
            <a:ext cx="1368611" cy="461665"/>
            <a:chOff x="1673192" y="1029594"/>
            <a:chExt cx="1368611" cy="46166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5705B9-5133-4E6F-B1A7-8325521703B1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4B5832E-29BD-4841-939A-EA80FDA7CC1E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737DB-E7C8-4897-B1C5-AFB84D47DB51}"/>
              </a:ext>
            </a:extLst>
          </p:cNvPr>
          <p:cNvSpPr/>
          <p:nvPr/>
        </p:nvSpPr>
        <p:spPr>
          <a:xfrm>
            <a:off x="4045963" y="40179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D3D009-AA38-4A86-95BC-7DA150970DAD}"/>
              </a:ext>
            </a:extLst>
          </p:cNvPr>
          <p:cNvSpPr/>
          <p:nvPr/>
        </p:nvSpPr>
        <p:spPr>
          <a:xfrm>
            <a:off x="4060752" y="1416931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EF3AA-A175-4165-BB11-E60723BD2F6A}"/>
              </a:ext>
            </a:extLst>
          </p:cNvPr>
          <p:cNvSpPr/>
          <p:nvPr/>
        </p:nvSpPr>
        <p:spPr>
          <a:xfrm>
            <a:off x="4047612" y="48177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E78AE5-B815-432D-AD35-3C60B60E9884}"/>
              </a:ext>
            </a:extLst>
          </p:cNvPr>
          <p:cNvSpPr/>
          <p:nvPr/>
        </p:nvSpPr>
        <p:spPr>
          <a:xfrm>
            <a:off x="4055052" y="180107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92F682-7F8F-4302-B6C5-04F1D28D5582}"/>
              </a:ext>
            </a:extLst>
          </p:cNvPr>
          <p:cNvGrpSpPr/>
          <p:nvPr/>
        </p:nvGrpSpPr>
        <p:grpSpPr>
          <a:xfrm>
            <a:off x="5053294" y="875638"/>
            <a:ext cx="1411874" cy="461665"/>
            <a:chOff x="1673192" y="1029594"/>
            <a:chExt cx="1411874" cy="4616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B8C706-F1BC-41F6-B892-99B8CB15ED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827967-D3B6-4E57-BE18-05EE17A849B9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D3C3C2-5310-46B7-8E7A-95A2CC0C3C6F}"/>
              </a:ext>
            </a:extLst>
          </p:cNvPr>
          <p:cNvSpPr/>
          <p:nvPr/>
        </p:nvSpPr>
        <p:spPr>
          <a:xfrm>
            <a:off x="704850" y="2489431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7B311F-DB92-43E8-B02A-18E8CCF5E0B6}"/>
              </a:ext>
            </a:extLst>
          </p:cNvPr>
          <p:cNvSpPr/>
          <p:nvPr/>
        </p:nvSpPr>
        <p:spPr>
          <a:xfrm>
            <a:off x="719639" y="350456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29A7E9-D276-463B-957A-7EB4F24984A2}"/>
              </a:ext>
            </a:extLst>
          </p:cNvPr>
          <p:cNvSpPr/>
          <p:nvPr/>
        </p:nvSpPr>
        <p:spPr>
          <a:xfrm>
            <a:off x="706499" y="256940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802271-6DA9-48D6-A957-ADD591449536}"/>
              </a:ext>
            </a:extLst>
          </p:cNvPr>
          <p:cNvSpPr/>
          <p:nvPr/>
        </p:nvSpPr>
        <p:spPr>
          <a:xfrm>
            <a:off x="713939" y="3888712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89BF22-BE22-4679-A527-0D684799E19C}"/>
              </a:ext>
            </a:extLst>
          </p:cNvPr>
          <p:cNvGrpSpPr/>
          <p:nvPr/>
        </p:nvGrpSpPr>
        <p:grpSpPr>
          <a:xfrm>
            <a:off x="1712181" y="2963276"/>
            <a:ext cx="1440619" cy="461665"/>
            <a:chOff x="1673192" y="1029594"/>
            <a:chExt cx="1440619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5F7BCD-4CAB-4A02-9AD1-3E945248C3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6896CF-AE62-40D9-8F7B-42724A244BE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085C71-9F51-4E7A-86D6-47D4C50FA7F6}"/>
              </a:ext>
            </a:extLst>
          </p:cNvPr>
          <p:cNvSpPr/>
          <p:nvPr/>
        </p:nvSpPr>
        <p:spPr>
          <a:xfrm>
            <a:off x="4045963" y="2489431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03E989-B740-49DB-97F3-C56E090F8174}"/>
              </a:ext>
            </a:extLst>
          </p:cNvPr>
          <p:cNvSpPr/>
          <p:nvPr/>
        </p:nvSpPr>
        <p:spPr>
          <a:xfrm>
            <a:off x="4060752" y="350456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BC0156-3BE9-47FC-90C7-2D117A8A39DA}"/>
              </a:ext>
            </a:extLst>
          </p:cNvPr>
          <p:cNvSpPr/>
          <p:nvPr/>
        </p:nvSpPr>
        <p:spPr>
          <a:xfrm>
            <a:off x="4047612" y="256940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DC0313-1C70-4D01-A552-444C33135747}"/>
              </a:ext>
            </a:extLst>
          </p:cNvPr>
          <p:cNvSpPr/>
          <p:nvPr/>
        </p:nvSpPr>
        <p:spPr>
          <a:xfrm>
            <a:off x="4055052" y="3888712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330AE6-9DA1-4A5C-823F-1552131F2F1A}"/>
              </a:ext>
            </a:extLst>
          </p:cNvPr>
          <p:cNvGrpSpPr/>
          <p:nvPr/>
        </p:nvGrpSpPr>
        <p:grpSpPr>
          <a:xfrm>
            <a:off x="5053294" y="2963276"/>
            <a:ext cx="1483882" cy="461665"/>
            <a:chOff x="1673192" y="1029594"/>
            <a:chExt cx="1483882" cy="46166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C333E01-3CE9-4BEB-AE17-3638E3A1964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2FE8E3-42A4-4DC2-A7AD-79DC9DDE4698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5881A6-B104-4F33-A131-31C05D4952D0}"/>
              </a:ext>
            </a:extLst>
          </p:cNvPr>
          <p:cNvSpPr/>
          <p:nvPr/>
        </p:nvSpPr>
        <p:spPr>
          <a:xfrm>
            <a:off x="704850" y="4577069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BD0140-C72A-45BC-AC6B-BB47CEA9C407}"/>
              </a:ext>
            </a:extLst>
          </p:cNvPr>
          <p:cNvSpPr/>
          <p:nvPr/>
        </p:nvSpPr>
        <p:spPr>
          <a:xfrm>
            <a:off x="719639" y="5592207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CB8A1-FD13-440F-87A6-B9BF2161C0BC}"/>
              </a:ext>
            </a:extLst>
          </p:cNvPr>
          <p:cNvSpPr/>
          <p:nvPr/>
        </p:nvSpPr>
        <p:spPr>
          <a:xfrm>
            <a:off x="706499" y="465704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BA2B2A-E864-4D81-BFEA-360789ED8AD1}"/>
              </a:ext>
            </a:extLst>
          </p:cNvPr>
          <p:cNvSpPr/>
          <p:nvPr/>
        </p:nvSpPr>
        <p:spPr>
          <a:xfrm>
            <a:off x="713939" y="5976350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189B9B-CA37-476C-949C-E53D33A4D06F}"/>
              </a:ext>
            </a:extLst>
          </p:cNvPr>
          <p:cNvGrpSpPr/>
          <p:nvPr/>
        </p:nvGrpSpPr>
        <p:grpSpPr>
          <a:xfrm>
            <a:off x="1712181" y="5050914"/>
            <a:ext cx="1368611" cy="461665"/>
            <a:chOff x="1673192" y="1029594"/>
            <a:chExt cx="1368611" cy="4616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B40D78-5CE7-4165-86E8-5650A303E6E3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E5DDCBA-F35E-4330-A926-6D4261EC8A01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80DD691-0917-4992-9277-A9CD41B90EA6}"/>
              </a:ext>
            </a:extLst>
          </p:cNvPr>
          <p:cNvSpPr/>
          <p:nvPr/>
        </p:nvSpPr>
        <p:spPr>
          <a:xfrm>
            <a:off x="4045963" y="4577069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025E89-3944-4E33-9A8D-089841450B20}"/>
              </a:ext>
            </a:extLst>
          </p:cNvPr>
          <p:cNvSpPr/>
          <p:nvPr/>
        </p:nvSpPr>
        <p:spPr>
          <a:xfrm>
            <a:off x="4060752" y="5592207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3B9A3A-9FD9-4EC7-BBC4-794EC8352723}"/>
              </a:ext>
            </a:extLst>
          </p:cNvPr>
          <p:cNvSpPr/>
          <p:nvPr/>
        </p:nvSpPr>
        <p:spPr>
          <a:xfrm>
            <a:off x="4047612" y="465704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34DB0-F849-4240-A00B-FDE2190C8A5C}"/>
              </a:ext>
            </a:extLst>
          </p:cNvPr>
          <p:cNvSpPr/>
          <p:nvPr/>
        </p:nvSpPr>
        <p:spPr>
          <a:xfrm>
            <a:off x="4055052" y="5976350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늘어지지 않고 표준 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선생님들께서 바자관 안을 계속 점검하면서 공부에 방해되는 요소들을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2F07A7-27E5-4026-9859-CCC396C0F63B}"/>
              </a:ext>
            </a:extLst>
          </p:cNvPr>
          <p:cNvGrpSpPr/>
          <p:nvPr/>
        </p:nvGrpSpPr>
        <p:grpSpPr>
          <a:xfrm>
            <a:off x="5053294" y="5050914"/>
            <a:ext cx="1411874" cy="461665"/>
            <a:chOff x="1673192" y="1029594"/>
            <a:chExt cx="1411874" cy="4616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0486E-3F72-4328-98E5-BD57B1C2D75B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390C40-E061-423E-9749-E8162769ACC4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F90AAAB-D9B2-4632-9390-7A66A1D7BA39}"/>
              </a:ext>
            </a:extLst>
          </p:cNvPr>
          <p:cNvSpPr/>
          <p:nvPr/>
        </p:nvSpPr>
        <p:spPr>
          <a:xfrm>
            <a:off x="714389" y="408857"/>
            <a:ext cx="6615099" cy="62202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B8C19D-64C2-44BC-A539-3F52487D54D4}"/>
              </a:ext>
            </a:extLst>
          </p:cNvPr>
          <p:cNvSpPr/>
          <p:nvPr/>
        </p:nvSpPr>
        <p:spPr>
          <a:xfrm>
            <a:off x="642238" y="3326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5D90D57-7699-4BA1-AE4C-18929426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819" y="1224963"/>
            <a:ext cx="2309914" cy="980384"/>
          </a:xfrm>
          <a:prstGeom prst="rect">
            <a:avLst/>
          </a:prstGeom>
        </p:spPr>
      </p:pic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342CDE38-E755-4FBD-9334-BDCD624D248D}"/>
              </a:ext>
            </a:extLst>
          </p:cNvPr>
          <p:cNvSpPr/>
          <p:nvPr/>
        </p:nvSpPr>
        <p:spPr bwMode="auto">
          <a:xfrm rot="11713850">
            <a:off x="2564693" y="94842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화살표: 오른쪽으로 구부러짐 73">
            <a:extLst>
              <a:ext uri="{FF2B5EF4-FFF2-40B4-BE49-F238E27FC236}">
                <a16:creationId xmlns:a16="http://schemas.microsoft.com/office/drawing/2014/main" id="{30EF4067-A5B9-451E-9D02-BEB75FDC91E9}"/>
              </a:ext>
            </a:extLst>
          </p:cNvPr>
          <p:cNvSpPr/>
          <p:nvPr/>
        </p:nvSpPr>
        <p:spPr bwMode="auto">
          <a:xfrm rot="11713850">
            <a:off x="5949843" y="96334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화살표: 오른쪽으로 구부러짐 74">
            <a:extLst>
              <a:ext uri="{FF2B5EF4-FFF2-40B4-BE49-F238E27FC236}">
                <a16:creationId xmlns:a16="http://schemas.microsoft.com/office/drawing/2014/main" id="{D05338B6-F86B-4B41-B4D0-4AF9C6861290}"/>
              </a:ext>
            </a:extLst>
          </p:cNvPr>
          <p:cNvSpPr/>
          <p:nvPr/>
        </p:nvSpPr>
        <p:spPr bwMode="auto">
          <a:xfrm rot="11713850">
            <a:off x="2634289" y="302488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AB820C86-5C6C-43FC-A356-D7BE90AC6120}"/>
              </a:ext>
            </a:extLst>
          </p:cNvPr>
          <p:cNvSpPr/>
          <p:nvPr/>
        </p:nvSpPr>
        <p:spPr bwMode="auto">
          <a:xfrm rot="11713850">
            <a:off x="6019439" y="3039802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화살표: 오른쪽으로 구부러짐 76">
            <a:extLst>
              <a:ext uri="{FF2B5EF4-FFF2-40B4-BE49-F238E27FC236}">
                <a16:creationId xmlns:a16="http://schemas.microsoft.com/office/drawing/2014/main" id="{CFF80224-EA25-40B7-B33F-C48886DABD59}"/>
              </a:ext>
            </a:extLst>
          </p:cNvPr>
          <p:cNvSpPr/>
          <p:nvPr/>
        </p:nvSpPr>
        <p:spPr bwMode="auto">
          <a:xfrm rot="11713850">
            <a:off x="2555328" y="5119462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6CE6AA69-99D8-4F80-A32D-F9B04F182918}"/>
              </a:ext>
            </a:extLst>
          </p:cNvPr>
          <p:cNvSpPr/>
          <p:nvPr/>
        </p:nvSpPr>
        <p:spPr bwMode="auto">
          <a:xfrm rot="11713850">
            <a:off x="5940478" y="5134383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15976"/>
              </p:ext>
            </p:extLst>
          </p:nvPr>
        </p:nvGraphicFramePr>
        <p:xfrm>
          <a:off x="8104412" y="211913"/>
          <a:ext cx="1800000" cy="11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시 후기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개씩 노출되도록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재수생 우선선발반 페이지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http://dev.megastudy.net:81/intro/2024/first/index.asp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딱지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751350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FD698D5-CCB9-41BB-A134-A5456BED8095}"/>
              </a:ext>
            </a:extLst>
          </p:cNvPr>
          <p:cNvSpPr/>
          <p:nvPr/>
        </p:nvSpPr>
        <p:spPr>
          <a:xfrm>
            <a:off x="704850" y="370076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C45F3D1-1CEB-4630-949B-67ABF3AE0ECA}"/>
              </a:ext>
            </a:extLst>
          </p:cNvPr>
          <p:cNvSpPr/>
          <p:nvPr/>
        </p:nvSpPr>
        <p:spPr>
          <a:xfrm>
            <a:off x="719639" y="138521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FCD157A-651E-4847-8785-0A9DA62A7C12}"/>
              </a:ext>
            </a:extLst>
          </p:cNvPr>
          <p:cNvSpPr/>
          <p:nvPr/>
        </p:nvSpPr>
        <p:spPr>
          <a:xfrm>
            <a:off x="706499" y="45005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93C6CA-BBF5-41B3-AB58-9D87388FE611}"/>
              </a:ext>
            </a:extLst>
          </p:cNvPr>
          <p:cNvSpPr/>
          <p:nvPr/>
        </p:nvSpPr>
        <p:spPr>
          <a:xfrm>
            <a:off x="713939" y="1769357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DBB6BEF-933E-4A67-BA03-A0DA313A19A7}"/>
              </a:ext>
            </a:extLst>
          </p:cNvPr>
          <p:cNvGrpSpPr/>
          <p:nvPr/>
        </p:nvGrpSpPr>
        <p:grpSpPr>
          <a:xfrm>
            <a:off x="1712181" y="843921"/>
            <a:ext cx="1440619" cy="461665"/>
            <a:chOff x="1673192" y="1029594"/>
            <a:chExt cx="1440619" cy="46166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88058D1-D95F-436B-BC6C-D0856444E5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ECC814A-9EDE-4B00-BE7A-7CA54BC3E9B8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13F8479-A861-4D6C-A12B-87AF2FE15DA2}"/>
              </a:ext>
            </a:extLst>
          </p:cNvPr>
          <p:cNvSpPr/>
          <p:nvPr/>
        </p:nvSpPr>
        <p:spPr>
          <a:xfrm>
            <a:off x="4045963" y="370076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16CE53A-3801-4876-A02A-84742D5A072D}"/>
              </a:ext>
            </a:extLst>
          </p:cNvPr>
          <p:cNvSpPr/>
          <p:nvPr/>
        </p:nvSpPr>
        <p:spPr>
          <a:xfrm>
            <a:off x="4060752" y="138521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단과수강과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자기주도적으로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분배할 수 있게 해준다는 점이 마음에 들어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54DDFE-88CD-42B1-8B01-C325F8215E28}"/>
              </a:ext>
            </a:extLst>
          </p:cNvPr>
          <p:cNvSpPr/>
          <p:nvPr/>
        </p:nvSpPr>
        <p:spPr>
          <a:xfrm>
            <a:off x="4047612" y="45005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14F9CE-D032-4ABC-92CC-795507A5B325}"/>
              </a:ext>
            </a:extLst>
          </p:cNvPr>
          <p:cNvSpPr/>
          <p:nvPr/>
        </p:nvSpPr>
        <p:spPr>
          <a:xfrm>
            <a:off x="4055052" y="1769357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담임선생님께서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옆에 위치하고 계셔서 편하게 궁금한 것이나 입시 상담을 받을 수 있었고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무엇보다 편하게 대해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장학혜택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덕에 경제적 부담 없이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수능을 한 번 더 볼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5C395D3-9CD2-4231-B853-8858E296471B}"/>
              </a:ext>
            </a:extLst>
          </p:cNvPr>
          <p:cNvGrpSpPr/>
          <p:nvPr/>
        </p:nvGrpSpPr>
        <p:grpSpPr>
          <a:xfrm>
            <a:off x="5053294" y="843921"/>
            <a:ext cx="1483882" cy="461665"/>
            <a:chOff x="1673192" y="1029594"/>
            <a:chExt cx="1483882" cy="46166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C5C155A-293D-4CE1-8524-CADA513F00D4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4E80C06-5565-42D1-9B27-CF5D33980590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C35505-3D4F-48B4-9D48-B5D2F839D991}"/>
              </a:ext>
            </a:extLst>
          </p:cNvPr>
          <p:cNvSpPr/>
          <p:nvPr/>
        </p:nvSpPr>
        <p:spPr>
          <a:xfrm>
            <a:off x="704850" y="2457714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627AA2-E211-43D0-98F4-740AAA44B4E1}"/>
              </a:ext>
            </a:extLst>
          </p:cNvPr>
          <p:cNvSpPr/>
          <p:nvPr/>
        </p:nvSpPr>
        <p:spPr>
          <a:xfrm>
            <a:off x="719639" y="347285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472AEF-C6D4-495E-B3C0-7EB4BA465421}"/>
              </a:ext>
            </a:extLst>
          </p:cNvPr>
          <p:cNvSpPr/>
          <p:nvPr/>
        </p:nvSpPr>
        <p:spPr>
          <a:xfrm>
            <a:off x="706499" y="253769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9C73FA-31B6-4D32-98B4-5C53ADD3031B}"/>
              </a:ext>
            </a:extLst>
          </p:cNvPr>
          <p:cNvSpPr/>
          <p:nvPr/>
        </p:nvSpPr>
        <p:spPr>
          <a:xfrm>
            <a:off x="713939" y="3856995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68A39B1-2925-4CE7-90EF-E9BC59D6E07B}"/>
              </a:ext>
            </a:extLst>
          </p:cNvPr>
          <p:cNvGrpSpPr/>
          <p:nvPr/>
        </p:nvGrpSpPr>
        <p:grpSpPr>
          <a:xfrm>
            <a:off x="1712181" y="2931559"/>
            <a:ext cx="1512627" cy="461665"/>
            <a:chOff x="1673192" y="1029594"/>
            <a:chExt cx="1512627" cy="461665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B5E2363-E16E-4061-93F4-46CD68E3AD6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7CE7CF8-99AD-46CF-AC55-EA065D1D1332}"/>
                </a:ext>
              </a:extLst>
            </p:cNvPr>
            <p:cNvSpPr/>
            <p:nvPr/>
          </p:nvSpPr>
          <p:spPr bwMode="auto">
            <a:xfrm>
              <a:off x="2897819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560CAA4-4DA7-480A-B00C-97C1575A9ABE}"/>
              </a:ext>
            </a:extLst>
          </p:cNvPr>
          <p:cNvSpPr/>
          <p:nvPr/>
        </p:nvSpPr>
        <p:spPr>
          <a:xfrm>
            <a:off x="4045963" y="2457714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FD6E215-AAF5-47DE-9446-8994BB175034}"/>
              </a:ext>
            </a:extLst>
          </p:cNvPr>
          <p:cNvSpPr/>
          <p:nvPr/>
        </p:nvSpPr>
        <p:spPr>
          <a:xfrm>
            <a:off x="4060752" y="347285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재수를 위해 타지로 나가는 것이 큰 부담이었는데 러셀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생겨서 다행히 광주에서 재수생활을 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840C1D8-C906-4420-9F5F-740A8CF8ACFC}"/>
              </a:ext>
            </a:extLst>
          </p:cNvPr>
          <p:cNvSpPr/>
          <p:nvPr/>
        </p:nvSpPr>
        <p:spPr>
          <a:xfrm>
            <a:off x="4047612" y="253769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4163193-1AA9-4D33-BB4E-5678AC28F2B7}"/>
              </a:ext>
            </a:extLst>
          </p:cNvPr>
          <p:cNvSpPr/>
          <p:nvPr/>
        </p:nvSpPr>
        <p:spPr>
          <a:xfrm>
            <a:off x="4055052" y="3856995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 후 스스로 총평을 작성하도록 한 것이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 노트 정리 시에 아주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급식이 맛있었고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수업이 아주 가까워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승강반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제도 또한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중반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동기부여를 살짝 잃으려고 할 때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향한 욕구가 그것을 대체했습니다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C3EF1BF-E863-49DD-A942-D199A6720321}"/>
              </a:ext>
            </a:extLst>
          </p:cNvPr>
          <p:cNvGrpSpPr/>
          <p:nvPr/>
        </p:nvGrpSpPr>
        <p:grpSpPr>
          <a:xfrm>
            <a:off x="5053294" y="2931559"/>
            <a:ext cx="1458715" cy="461665"/>
            <a:chOff x="1673192" y="1029594"/>
            <a:chExt cx="1458715" cy="461665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27E4DC3-A711-4412-B396-32CEDEFCEAC5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0731F71C-C375-4E01-9DC6-9683DF905115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77CE5FD-F43F-4EDD-8650-BF1C61C7F2B8}"/>
              </a:ext>
            </a:extLst>
          </p:cNvPr>
          <p:cNvSpPr/>
          <p:nvPr/>
        </p:nvSpPr>
        <p:spPr>
          <a:xfrm>
            <a:off x="704850" y="454535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A645040-C2BF-4450-A8E2-21C6316E43AE}"/>
              </a:ext>
            </a:extLst>
          </p:cNvPr>
          <p:cNvSpPr/>
          <p:nvPr/>
        </p:nvSpPr>
        <p:spPr>
          <a:xfrm>
            <a:off x="719639" y="556049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66A72E-E47F-4AEB-AC8E-8252EAC9774F}"/>
              </a:ext>
            </a:extLst>
          </p:cNvPr>
          <p:cNvSpPr/>
          <p:nvPr/>
        </p:nvSpPr>
        <p:spPr>
          <a:xfrm>
            <a:off x="706499" y="462532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73A166E-0F7E-4B43-8B6A-61DD5531F163}"/>
              </a:ext>
            </a:extLst>
          </p:cNvPr>
          <p:cNvSpPr/>
          <p:nvPr/>
        </p:nvSpPr>
        <p:spPr>
          <a:xfrm>
            <a:off x="713939" y="5944633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대치동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있다는 것이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1591520-6BB8-4275-A2F0-AF027AC170A8}"/>
              </a:ext>
            </a:extLst>
          </p:cNvPr>
          <p:cNvGrpSpPr/>
          <p:nvPr/>
        </p:nvGrpSpPr>
        <p:grpSpPr>
          <a:xfrm>
            <a:off x="1712181" y="5019197"/>
            <a:ext cx="1440619" cy="461665"/>
            <a:chOff x="1673192" y="1029594"/>
            <a:chExt cx="1440619" cy="46166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0E1F672-CCE9-4217-8F11-93D8DC1D0AEF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B9908CD-1B3D-41A7-98AA-4388CCF9CD9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74.0%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47E542B-C63D-4DD1-98CD-4F37A547C2AC}"/>
              </a:ext>
            </a:extLst>
          </p:cNvPr>
          <p:cNvSpPr/>
          <p:nvPr/>
        </p:nvSpPr>
        <p:spPr>
          <a:xfrm>
            <a:off x="4045963" y="454535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11EDB12-A24C-4AE7-AC44-F08DB7B69383}"/>
              </a:ext>
            </a:extLst>
          </p:cNvPr>
          <p:cNvSpPr/>
          <p:nvPr/>
        </p:nvSpPr>
        <p:spPr>
          <a:xfrm>
            <a:off x="4060752" y="556049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원터스쿨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바자관의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분위기가 좋아서 공부에 몰입할 수 있었고 강사진도 뛰어났기 때문에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A862BB-CDFA-4C02-8E16-3C89FC4CD7E3}"/>
              </a:ext>
            </a:extLst>
          </p:cNvPr>
          <p:cNvSpPr/>
          <p:nvPr/>
        </p:nvSpPr>
        <p:spPr>
          <a:xfrm>
            <a:off x="4047612" y="462532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울산대학교 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최상위권 남학생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의대전문관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오세욱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CACA23F-204C-49FB-974A-7FB661551453}"/>
              </a:ext>
            </a:extLst>
          </p:cNvPr>
          <p:cNvSpPr/>
          <p:nvPr/>
        </p:nvSpPr>
        <p:spPr>
          <a:xfrm>
            <a:off x="4055052" y="5944633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철저한 관리로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방해되는 요소들을 전부 제거하고 학업에만 집중할 수 있도록 분위기가 조성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공부하는 데 많은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기숙의 경우 숙소가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침대로 되어있어 편안하고 화장실의 수용인원이 많아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생활면에서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불편함 없이 학업에만 열중할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7D787F7-E3B7-468A-B93F-1FBEC0280089}"/>
              </a:ext>
            </a:extLst>
          </p:cNvPr>
          <p:cNvGrpSpPr/>
          <p:nvPr/>
        </p:nvGrpSpPr>
        <p:grpSpPr>
          <a:xfrm>
            <a:off x="5053294" y="5019197"/>
            <a:ext cx="1458715" cy="461665"/>
            <a:chOff x="1673192" y="1029594"/>
            <a:chExt cx="1458715" cy="461665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29B15E5-F65D-411C-AC93-574B8B39DEC4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082C516A-B302-470E-BB59-572FF67F9A6D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77.5%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61FE1B7-7164-4E98-86F9-6E40B69E78F4}"/>
              </a:ext>
            </a:extLst>
          </p:cNvPr>
          <p:cNvGrpSpPr/>
          <p:nvPr/>
        </p:nvGrpSpPr>
        <p:grpSpPr>
          <a:xfrm>
            <a:off x="893651" y="2985377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E48DCF9-7089-4E3B-B346-987376BE2461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7B4FEE18-B7E1-44A4-ACE1-964528528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048B6C08-B754-46F5-AF2D-1BE4F9E7D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13F38D1-A294-4C65-A3F5-56D797D132C5}"/>
              </a:ext>
            </a:extLst>
          </p:cNvPr>
          <p:cNvSpPr/>
          <p:nvPr/>
        </p:nvSpPr>
        <p:spPr>
          <a:xfrm>
            <a:off x="714389" y="377140"/>
            <a:ext cx="6615099" cy="62202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AD6FB2A-8FF4-408F-A49E-9D0DD52EBD8D}"/>
              </a:ext>
            </a:extLst>
          </p:cNvPr>
          <p:cNvSpPr/>
          <p:nvPr/>
        </p:nvSpPr>
        <p:spPr>
          <a:xfrm>
            <a:off x="642238" y="3009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B463F87-348C-4510-B76C-C8BE431D1958}"/>
              </a:ext>
            </a:extLst>
          </p:cNvPr>
          <p:cNvSpPr/>
          <p:nvPr/>
        </p:nvSpPr>
        <p:spPr>
          <a:xfrm>
            <a:off x="784001" y="28800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28" name="화살표: 오른쪽으로 구부러짐 127">
            <a:extLst>
              <a:ext uri="{FF2B5EF4-FFF2-40B4-BE49-F238E27FC236}">
                <a16:creationId xmlns:a16="http://schemas.microsoft.com/office/drawing/2014/main" id="{B88C84A4-6A10-4F99-936A-67988C9B847F}"/>
              </a:ext>
            </a:extLst>
          </p:cNvPr>
          <p:cNvSpPr/>
          <p:nvPr/>
        </p:nvSpPr>
        <p:spPr bwMode="auto">
          <a:xfrm rot="11713850">
            <a:off x="2615027" y="90648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화살표: 오른쪽으로 구부러짐 128">
            <a:extLst>
              <a:ext uri="{FF2B5EF4-FFF2-40B4-BE49-F238E27FC236}">
                <a16:creationId xmlns:a16="http://schemas.microsoft.com/office/drawing/2014/main" id="{A550054E-68AB-436A-9B80-921F83545CA4}"/>
              </a:ext>
            </a:extLst>
          </p:cNvPr>
          <p:cNvSpPr/>
          <p:nvPr/>
        </p:nvSpPr>
        <p:spPr bwMode="auto">
          <a:xfrm rot="11713850">
            <a:off x="6000177" y="921401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화살표: 오른쪽으로 구부러짐 129">
            <a:extLst>
              <a:ext uri="{FF2B5EF4-FFF2-40B4-BE49-F238E27FC236}">
                <a16:creationId xmlns:a16="http://schemas.microsoft.com/office/drawing/2014/main" id="{4B5663F3-2D22-4EB2-BA1E-588CF34DEE74}"/>
              </a:ext>
            </a:extLst>
          </p:cNvPr>
          <p:cNvSpPr/>
          <p:nvPr/>
        </p:nvSpPr>
        <p:spPr bwMode="auto">
          <a:xfrm rot="11713850">
            <a:off x="2684623" y="298293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화살표: 오른쪽으로 구부러짐 130">
            <a:extLst>
              <a:ext uri="{FF2B5EF4-FFF2-40B4-BE49-F238E27FC236}">
                <a16:creationId xmlns:a16="http://schemas.microsoft.com/office/drawing/2014/main" id="{CED25F0E-12E7-4979-A0E5-0F2EA83C2487}"/>
              </a:ext>
            </a:extLst>
          </p:cNvPr>
          <p:cNvSpPr/>
          <p:nvPr/>
        </p:nvSpPr>
        <p:spPr bwMode="auto">
          <a:xfrm rot="11713850">
            <a:off x="5977850" y="301502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화살표: 오른쪽으로 구부러짐 131">
            <a:extLst>
              <a:ext uri="{FF2B5EF4-FFF2-40B4-BE49-F238E27FC236}">
                <a16:creationId xmlns:a16="http://schemas.microsoft.com/office/drawing/2014/main" id="{5D727FB5-500F-4F99-A982-2515455C930D}"/>
              </a:ext>
            </a:extLst>
          </p:cNvPr>
          <p:cNvSpPr/>
          <p:nvPr/>
        </p:nvSpPr>
        <p:spPr bwMode="auto">
          <a:xfrm rot="11713850">
            <a:off x="2605662" y="507751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화살표: 오른쪽으로 구부러짐 132">
            <a:extLst>
              <a:ext uri="{FF2B5EF4-FFF2-40B4-BE49-F238E27FC236}">
                <a16:creationId xmlns:a16="http://schemas.microsoft.com/office/drawing/2014/main" id="{BC7DDB41-FDA2-4057-8909-86209D849FFF}"/>
              </a:ext>
            </a:extLst>
          </p:cNvPr>
          <p:cNvSpPr/>
          <p:nvPr/>
        </p:nvSpPr>
        <p:spPr bwMode="auto">
          <a:xfrm rot="11713850">
            <a:off x="5990812" y="509243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73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 err="1"/>
              <a:t>인트로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823DC54-E607-4E5D-A9FE-9285A1BF2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12619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학원별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모집안내</a:t>
                      </a:r>
                      <a:endParaRPr kumimoji="0" lang="en-US" altLang="ko-KR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 err="1">
                <a:latin typeface="+mn-ea"/>
                <a:ea typeface="+mn-ea"/>
              </a:rPr>
              <a:t>러셀에서</a:t>
            </a:r>
            <a:r>
              <a:rPr lang="ko-KR" altLang="en-US" sz="1600" b="1" spc="-100" dirty="0">
                <a:latin typeface="+mn-ea"/>
                <a:ea typeface="+mn-ea"/>
              </a:rPr>
              <a:t>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ko-KR" altLang="en-US" sz="1600" b="1" spc="-100" dirty="0">
                <a:latin typeface="+mn-ea"/>
                <a:ea typeface="+mn-ea"/>
              </a:rPr>
              <a:t>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716557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93114</TotalTime>
  <Words>7762</Words>
  <Application>Microsoft Office PowerPoint</Application>
  <PresentationFormat>A4 용지(210x297mm)</PresentationFormat>
  <Paragraphs>1366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44</vt:i4>
      </vt:variant>
    </vt:vector>
  </HeadingPairs>
  <TitlesOfParts>
    <vt:vector size="66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PowerPoint 프레젠테이션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2024 N수 정규반(인트로 PC)</vt:lpstr>
      <vt:lpstr>PowerPoint 프레젠테이션</vt:lpstr>
      <vt:lpstr>2024 N수 정규반(인트로 PC)</vt:lpstr>
      <vt:lpstr>2024 N수 정규반(인트로 PC)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2024 N수 정규반(인트로 MO)</vt:lpstr>
      <vt:lpstr>PowerPoint 프레젠테이션</vt:lpstr>
      <vt:lpstr>2024 N수 정규반(인트로 MO)</vt:lpstr>
      <vt:lpstr>2024 N수 정규반(인트로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14930</cp:revision>
  <cp:lastPrinted>2021-11-15T10:46:54Z</cp:lastPrinted>
  <dcterms:created xsi:type="dcterms:W3CDTF">2010-04-05T09:26:10Z</dcterms:created>
  <dcterms:modified xsi:type="dcterms:W3CDTF">2023-11-01T06:01:06Z</dcterms:modified>
</cp:coreProperties>
</file>